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919" r:id="rId3"/>
    <p:sldId id="920" r:id="rId4"/>
    <p:sldId id="921" r:id="rId5"/>
    <p:sldId id="923" r:id="rId6"/>
    <p:sldId id="922" r:id="rId7"/>
    <p:sldId id="924" r:id="rId8"/>
    <p:sldId id="926" r:id="rId9"/>
    <p:sldId id="925" r:id="rId10"/>
    <p:sldId id="927" r:id="rId11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FF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Sin estilo ni cuadrícul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709" autoAdjust="0"/>
  </p:normalViewPr>
  <p:slideViewPr>
    <p:cSldViewPr snapToGrid="0" snapToObjects="1">
      <p:cViewPr>
        <p:scale>
          <a:sx n="85" d="100"/>
          <a:sy n="85" d="100"/>
        </p:scale>
        <p:origin x="-1504" y="-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jp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AA67A4-FA06-8A45-8B1F-887522264EF2}" type="datetimeFigureOut">
              <a:rPr lang="es-ES" smtClean="0"/>
              <a:t>5/8/19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636D8-4FA0-7C4D-8074-DAAA0A7CDB2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50713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98944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89411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895673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71786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757635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4700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34486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1506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78069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88240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52838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03D60-5E6C-1C43-A4A0-2F06BD136CBA}" type="datetimeFigureOut">
              <a:rPr lang="es-ES" smtClean="0"/>
              <a:t>5/8/19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11EBE-400F-714F-AEB6-F6C317C2C1EC}" type="slidenum">
              <a:rPr lang="es-ES" smtClean="0"/>
              <a:t>‹Nr.›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389957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Relationship Id="rId3" Type="http://schemas.openxmlformats.org/officeDocument/2006/relationships/image" Target="../media/image2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" y="2997013"/>
            <a:ext cx="9160433" cy="842869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/>
          <a:lstStyle/>
          <a:p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Mergesort</a:t>
            </a:r>
            <a:r>
              <a:rPr lang="es-ES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 </a:t>
            </a:r>
            <a:r>
              <a:rPr lang="es-ES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Complexity</a:t>
            </a:r>
            <a:endParaRPr lang="es-ES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4" name="Imagen 3" descr="Screen Shot 2019-01-08 at 16.04.5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72833" y="0"/>
            <a:ext cx="2387600" cy="812800"/>
          </a:xfrm>
          <a:prstGeom prst="rect">
            <a:avLst/>
          </a:prstGeom>
        </p:spPr>
      </p:pic>
      <p:sp>
        <p:nvSpPr>
          <p:cNvPr id="6" name="Rectángulo 5"/>
          <p:cNvSpPr/>
          <p:nvPr/>
        </p:nvSpPr>
        <p:spPr>
          <a:xfrm>
            <a:off x="-1" y="2734235"/>
            <a:ext cx="9160433" cy="2627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dirty="0" smtClean="0">
                <a:latin typeface="DIN Condensed Bold"/>
                <a:cs typeface="DIN Condensed Bold"/>
              </a:rPr>
              <a:t>ALGORITHMS &amp; DATA STRUCTURES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0" y="3810000"/>
            <a:ext cx="9160432" cy="2627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ES" dirty="0" smtClean="0">
                <a:latin typeface="DIN Condensed Bold"/>
                <a:cs typeface="DIN Condensed Bold"/>
              </a:rPr>
              <a:t>DEPARTMENT OF COMPUTING</a:t>
            </a:r>
            <a:endParaRPr lang="es-ES" dirty="0">
              <a:latin typeface="DIN Condensed Bold"/>
              <a:cs typeface="DIN Condensed Bold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3482332" y="6294432"/>
            <a:ext cx="22421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err="1" smtClean="0">
                <a:latin typeface="DIN Condensed Bold"/>
                <a:cs typeface="DIN Condensed Bold"/>
              </a:rPr>
              <a:t>Exam</a:t>
            </a:r>
            <a:r>
              <a:rPr lang="es-ES" sz="2000" dirty="0" smtClean="0">
                <a:latin typeface="DIN Condensed Bold"/>
                <a:cs typeface="DIN Condensed Bold"/>
              </a:rPr>
              <a:t> </a:t>
            </a:r>
            <a:r>
              <a:rPr lang="es-ES" sz="2000" dirty="0" err="1" smtClean="0">
                <a:latin typeface="DIN Condensed Bold"/>
                <a:cs typeface="DIN Condensed Bold"/>
              </a:rPr>
              <a:t>revision</a:t>
            </a:r>
            <a:r>
              <a:rPr lang="es-ES" sz="2000" dirty="0" smtClean="0">
                <a:latin typeface="DIN Condensed Bold"/>
                <a:cs typeface="DIN Condensed Bold"/>
              </a:rPr>
              <a:t> - </a:t>
            </a:r>
            <a:r>
              <a:rPr lang="es-ES" sz="2000" dirty="0" err="1" smtClean="0">
                <a:latin typeface="DIN Condensed Bold"/>
                <a:cs typeface="DIN Condensed Bold"/>
              </a:rPr>
              <a:t>May</a:t>
            </a:r>
            <a:r>
              <a:rPr lang="es-ES" sz="2000" dirty="0" smtClean="0">
                <a:latin typeface="DIN Condensed Bold"/>
                <a:cs typeface="DIN Condensed Bold"/>
              </a:rPr>
              <a:t> 2019</a:t>
            </a:r>
            <a:endParaRPr lang="es-ES" sz="2000" dirty="0">
              <a:latin typeface="DIN Condensed Bold"/>
              <a:cs typeface="DIN Condensed Bold"/>
            </a:endParaRPr>
          </a:p>
        </p:txBody>
      </p:sp>
    </p:spTree>
    <p:extLst>
      <p:ext uri="{BB962C8B-B14F-4D97-AF65-F5344CB8AC3E}">
        <p14:creationId xmlns:p14="http://schemas.microsoft.com/office/powerpoint/2010/main" val="34844123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The short way: The Master Theorem</a:t>
            </a:r>
            <a:endParaRPr lang="en-GB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3129389" y="909901"/>
            <a:ext cx="2748469" cy="461665"/>
          </a:xfrm>
          <a:prstGeom prst="rect">
            <a:avLst/>
          </a:prstGeom>
          <a:solidFill>
            <a:srgbClr val="EEECE1"/>
          </a:solidFill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Arial Narrow"/>
                <a:cs typeface="Arial Narrow"/>
              </a:rPr>
              <a:t>T(N)= 2* T(N/2) + </a:t>
            </a:r>
            <a:r>
              <a:rPr lang="es-ES" sz="2400" dirty="0" err="1" smtClean="0">
                <a:latin typeface="Arial Narrow"/>
                <a:cs typeface="Arial Narrow"/>
              </a:rPr>
              <a:t>Θ</a:t>
            </a:r>
            <a:r>
              <a:rPr lang="es-ES" sz="2400" dirty="0" smtClean="0">
                <a:latin typeface="Arial Narrow"/>
                <a:cs typeface="Arial Narrow"/>
              </a:rPr>
              <a:t>(N)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17640" y="1457808"/>
            <a:ext cx="784402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Case 1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7640" y="1899008"/>
            <a:ext cx="784402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Case 2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0" y="2331770"/>
            <a:ext cx="784402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Case 3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880228" y="1410144"/>
            <a:ext cx="8504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i="1" dirty="0" smtClean="0">
                <a:latin typeface="Times New Roman"/>
                <a:cs typeface="Times New Roman"/>
              </a:rPr>
              <a:t>f(n)</a:t>
            </a:r>
            <a:r>
              <a:rPr lang="es-ES" sz="2000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&lt;</a:t>
            </a:r>
            <a:r>
              <a:rPr lang="es-ES" sz="2000" i="1" dirty="0" smtClean="0">
                <a:latin typeface="Times New Roman"/>
                <a:cs typeface="Times New Roman"/>
              </a:rPr>
              <a:t> n              </a:t>
            </a:r>
            <a:r>
              <a:rPr lang="es-ES" sz="2000" dirty="0" smtClean="0">
                <a:latin typeface="Times New Roman"/>
                <a:cs typeface="Times New Roman"/>
              </a:rPr>
              <a:t>                               =&gt; T(n)=</a:t>
            </a:r>
            <a:r>
              <a:rPr lang="es-ES" sz="2000" dirty="0" err="1" smtClean="0">
                <a:latin typeface="Times New Roman"/>
                <a:cs typeface="Times New Roman"/>
              </a:rPr>
              <a:t>Θ</a:t>
            </a:r>
            <a:r>
              <a:rPr lang="es-ES" sz="2000" dirty="0" smtClean="0">
                <a:latin typeface="Times New Roman"/>
                <a:cs typeface="Times New Roman"/>
              </a:rPr>
              <a:t>(n        )</a:t>
            </a:r>
            <a:endParaRPr lang="es-ES" sz="2000" i="1" dirty="0" smtClean="0">
              <a:latin typeface="Times New Roman"/>
              <a:cs typeface="Times New Roman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685298" y="1374862"/>
            <a:ext cx="104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 err="1" smtClean="0">
                <a:latin typeface="Times New Roman"/>
                <a:cs typeface="Times New Roman"/>
              </a:rPr>
              <a:t>log</a:t>
            </a:r>
            <a:r>
              <a:rPr lang="es-ES" i="1" baseline="-25000" dirty="0" err="1" smtClean="0">
                <a:latin typeface="Times New Roman"/>
                <a:cs typeface="Times New Roman"/>
              </a:rPr>
              <a:t>b</a:t>
            </a:r>
            <a:r>
              <a:rPr lang="es-ES" i="1" dirty="0" err="1" smtClean="0">
                <a:latin typeface="Times New Roman"/>
                <a:cs typeface="Times New Roman"/>
              </a:rPr>
              <a:t>a</a:t>
            </a:r>
            <a:endParaRPr lang="es-ES" i="1" dirty="0" smtClean="0">
              <a:latin typeface="Times New Roman"/>
              <a:cs typeface="Times New Roman"/>
            </a:endParaRPr>
          </a:p>
        </p:txBody>
      </p:sp>
      <p:grpSp>
        <p:nvGrpSpPr>
          <p:cNvPr id="11" name="Agrupar 10"/>
          <p:cNvGrpSpPr/>
          <p:nvPr/>
        </p:nvGrpSpPr>
        <p:grpSpPr>
          <a:xfrm>
            <a:off x="844948" y="1765961"/>
            <a:ext cx="8316692" cy="801523"/>
            <a:chOff x="1550541" y="2204971"/>
            <a:chExt cx="1938617" cy="801523"/>
          </a:xfrm>
        </p:grpSpPr>
        <p:sp>
          <p:nvSpPr>
            <p:cNvPr id="12" name="CuadroTexto 11"/>
            <p:cNvSpPr txBox="1"/>
            <p:nvPr/>
          </p:nvSpPr>
          <p:spPr>
            <a:xfrm>
              <a:off x="1550541" y="2298608"/>
              <a:ext cx="19386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000" i="1" dirty="0" smtClean="0">
                  <a:latin typeface="Times New Roman"/>
                  <a:cs typeface="Times New Roman"/>
                </a:rPr>
                <a:t>f(n)</a:t>
              </a:r>
              <a:r>
                <a:rPr lang="es-ES" sz="2000" i="1" dirty="0" smtClean="0">
                  <a:solidFill>
                    <a:srgbClr val="FF0000"/>
                  </a:solidFill>
                  <a:latin typeface="Times New Roman"/>
                  <a:cs typeface="Times New Roman"/>
                </a:rPr>
                <a:t>=</a:t>
              </a:r>
              <a:r>
                <a:rPr lang="es-ES" sz="2000" i="1" dirty="0" smtClean="0">
                  <a:latin typeface="Times New Roman"/>
                  <a:cs typeface="Times New Roman"/>
                </a:rPr>
                <a:t> n                                              </a:t>
              </a:r>
              <a:r>
                <a:rPr lang="es-ES" sz="2000" dirty="0" smtClean="0">
                  <a:latin typeface="Times New Roman"/>
                  <a:cs typeface="Times New Roman"/>
                </a:rPr>
                <a:t>=&gt; T(n)=</a:t>
              </a:r>
              <a:r>
                <a:rPr lang="es-ES" sz="2000" dirty="0" err="1" smtClean="0">
                  <a:latin typeface="Times New Roman"/>
                  <a:cs typeface="Times New Roman"/>
                </a:rPr>
                <a:t>Θ</a:t>
              </a:r>
              <a:r>
                <a:rPr lang="es-ES" sz="2000" dirty="0" smtClean="0">
                  <a:latin typeface="Times New Roman"/>
                  <a:cs typeface="Times New Roman"/>
                </a:rPr>
                <a:t>(n          </a:t>
              </a:r>
              <a:r>
                <a:rPr lang="es-ES" sz="2000" dirty="0" err="1" smtClean="0">
                  <a:latin typeface="Times New Roman"/>
                  <a:cs typeface="Times New Roman"/>
                </a:rPr>
                <a:t>lg</a:t>
              </a:r>
              <a:r>
                <a:rPr lang="es-ES" sz="2000" dirty="0" smtClean="0">
                  <a:latin typeface="Times New Roman"/>
                  <a:cs typeface="Times New Roman"/>
                </a:rPr>
                <a:t> n)</a:t>
              </a:r>
              <a:endParaRPr lang="es-ES" sz="2000" i="1" dirty="0" smtClean="0">
                <a:latin typeface="Times New Roman"/>
                <a:cs typeface="Times New Roman"/>
              </a:endParaRPr>
            </a:p>
            <a:p>
              <a:endParaRPr lang="es-ES" sz="2000" i="1" dirty="0" smtClean="0">
                <a:latin typeface="Times New Roman"/>
                <a:cs typeface="Times New Roman"/>
              </a:endParaRPr>
            </a:p>
          </p:txBody>
        </p:sp>
        <p:sp>
          <p:nvSpPr>
            <p:cNvPr id="13" name="CuadroTexto 12"/>
            <p:cNvSpPr txBox="1"/>
            <p:nvPr/>
          </p:nvSpPr>
          <p:spPr>
            <a:xfrm>
              <a:off x="1721755" y="2204971"/>
              <a:ext cx="182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i="1" dirty="0" err="1" smtClean="0">
                  <a:latin typeface="Times New Roman"/>
                  <a:cs typeface="Times New Roman"/>
                </a:rPr>
                <a:t>log</a:t>
              </a:r>
              <a:r>
                <a:rPr lang="es-ES" i="1" baseline="-25000" dirty="0" err="1" smtClean="0">
                  <a:latin typeface="Times New Roman"/>
                  <a:cs typeface="Times New Roman"/>
                </a:rPr>
                <a:t>b</a:t>
              </a:r>
              <a:r>
                <a:rPr lang="es-ES" i="1" dirty="0" err="1" smtClean="0">
                  <a:latin typeface="Times New Roman"/>
                  <a:cs typeface="Times New Roman"/>
                </a:rPr>
                <a:t>a</a:t>
              </a:r>
              <a:endParaRPr lang="es-ES" i="1" dirty="0" smtClean="0">
                <a:latin typeface="Times New Roman"/>
                <a:cs typeface="Times New Roman"/>
              </a:endParaRPr>
            </a:p>
          </p:txBody>
        </p:sp>
      </p:grpSp>
      <p:sp>
        <p:nvSpPr>
          <p:cNvPr id="14" name="CuadroTexto 13"/>
          <p:cNvSpPr txBox="1"/>
          <p:nvPr/>
        </p:nvSpPr>
        <p:spPr>
          <a:xfrm>
            <a:off x="809668" y="2262715"/>
            <a:ext cx="6992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 smtClean="0">
                <a:latin typeface="Times New Roman"/>
                <a:cs typeface="Times New Roman"/>
              </a:rPr>
              <a:t>f(n)</a:t>
            </a:r>
            <a:r>
              <a:rPr lang="es-ES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&gt;</a:t>
            </a:r>
            <a:r>
              <a:rPr lang="es-ES" i="1" dirty="0" smtClean="0">
                <a:latin typeface="Times New Roman"/>
                <a:cs typeface="Times New Roman"/>
              </a:rPr>
              <a:t> n                 </a:t>
            </a:r>
            <a:r>
              <a:rPr lang="es-ES" dirty="0" smtClean="0">
                <a:latin typeface="Times New Roman"/>
                <a:cs typeface="Times New Roman"/>
              </a:rPr>
              <a:t>(</a:t>
            </a:r>
            <a:r>
              <a:rPr lang="es-ES" i="1" dirty="0" smtClean="0">
                <a:latin typeface="Times New Roman"/>
                <a:cs typeface="Times New Roman"/>
              </a:rPr>
              <a:t> </a:t>
            </a:r>
            <a:r>
              <a:rPr lang="es-ES" i="1" dirty="0" err="1" smtClean="0">
                <a:latin typeface="Times New Roman"/>
                <a:cs typeface="Times New Roman"/>
              </a:rPr>
              <a:t>af</a:t>
            </a:r>
            <a:r>
              <a:rPr lang="es-ES" i="1" dirty="0" smtClean="0">
                <a:latin typeface="Times New Roman"/>
                <a:cs typeface="Times New Roman"/>
              </a:rPr>
              <a:t>(n/b)≤ c f(n))        </a:t>
            </a:r>
            <a:r>
              <a:rPr lang="es-ES" sz="2000" i="1" dirty="0" smtClean="0">
                <a:latin typeface="Times New Roman"/>
                <a:cs typeface="Times New Roman"/>
              </a:rPr>
              <a:t>  </a:t>
            </a:r>
            <a:r>
              <a:rPr lang="es-ES" dirty="0" smtClean="0">
                <a:latin typeface="Times New Roman"/>
                <a:cs typeface="Times New Roman"/>
              </a:rPr>
              <a:t>=</a:t>
            </a:r>
            <a:r>
              <a:rPr lang="es-ES" sz="2000" dirty="0">
                <a:latin typeface="Times New Roman"/>
                <a:cs typeface="Times New Roman"/>
              </a:rPr>
              <a:t>&gt; T(n)=</a:t>
            </a:r>
            <a:r>
              <a:rPr lang="es-ES" sz="2000" dirty="0" err="1" smtClean="0">
                <a:latin typeface="Times New Roman"/>
                <a:cs typeface="Times New Roman"/>
              </a:rPr>
              <a:t>Θ</a:t>
            </a:r>
            <a:r>
              <a:rPr lang="es-ES" sz="2000" dirty="0" smtClean="0">
                <a:latin typeface="Times New Roman"/>
                <a:cs typeface="Times New Roman"/>
              </a:rPr>
              <a:t> (f(n))</a:t>
            </a:r>
            <a:endParaRPr lang="es-ES" sz="2000" i="1" dirty="0" smtClean="0">
              <a:latin typeface="Times New Roman"/>
              <a:cs typeface="Times New Roman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1579458" y="2227433"/>
            <a:ext cx="10453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i="1" dirty="0" err="1" smtClean="0">
                <a:latin typeface="Times New Roman"/>
                <a:cs typeface="Times New Roman"/>
              </a:rPr>
              <a:t>log</a:t>
            </a:r>
            <a:r>
              <a:rPr lang="es-ES" sz="1600" i="1" baseline="-25000" dirty="0" err="1" smtClean="0">
                <a:latin typeface="Times New Roman"/>
                <a:cs typeface="Times New Roman"/>
              </a:rPr>
              <a:t>b</a:t>
            </a:r>
            <a:r>
              <a:rPr lang="es-ES" sz="1600" i="1" dirty="0" err="1" smtClean="0">
                <a:latin typeface="Times New Roman"/>
                <a:cs typeface="Times New Roman"/>
              </a:rPr>
              <a:t>a</a:t>
            </a:r>
            <a:endParaRPr lang="es-ES" sz="1600" i="1" dirty="0" smtClean="0">
              <a:latin typeface="Times New Roman"/>
              <a:cs typeface="Times New Roman"/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5811526" y="1374862"/>
            <a:ext cx="759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i="1" dirty="0" err="1">
                <a:latin typeface="Times New Roman"/>
                <a:cs typeface="Times New Roman"/>
              </a:rPr>
              <a:t>log</a:t>
            </a:r>
            <a:r>
              <a:rPr lang="es-ES" i="1" baseline="-25000" dirty="0" err="1">
                <a:latin typeface="Times New Roman"/>
                <a:cs typeface="Times New Roman"/>
              </a:rPr>
              <a:t>b</a:t>
            </a:r>
            <a:r>
              <a:rPr lang="es-ES" i="1" dirty="0" err="1">
                <a:latin typeface="Times New Roman"/>
                <a:cs typeface="Times New Roman"/>
              </a:rPr>
              <a:t>a</a:t>
            </a:r>
            <a:endParaRPr lang="es-ES" i="1" dirty="0">
              <a:latin typeface="Times New Roman"/>
              <a:cs typeface="Times New Roman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5848581" y="1782492"/>
            <a:ext cx="759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i="1" dirty="0" err="1">
                <a:latin typeface="Times New Roman"/>
                <a:cs typeface="Times New Roman"/>
              </a:rPr>
              <a:t>log</a:t>
            </a:r>
            <a:r>
              <a:rPr lang="es-ES" i="1" baseline="-25000" dirty="0" err="1">
                <a:latin typeface="Times New Roman"/>
                <a:cs typeface="Times New Roman"/>
              </a:rPr>
              <a:t>b</a:t>
            </a:r>
            <a:r>
              <a:rPr lang="es-ES" i="1" dirty="0" err="1">
                <a:latin typeface="Times New Roman"/>
                <a:cs typeface="Times New Roman"/>
              </a:rPr>
              <a:t>a</a:t>
            </a:r>
            <a:endParaRPr lang="es-ES" i="1" dirty="0">
              <a:latin typeface="Times New Roman"/>
              <a:cs typeface="Times New Roman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-17640" y="6202660"/>
            <a:ext cx="9161640" cy="58477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3200" i="1" dirty="0" smtClean="0">
                <a:latin typeface="Times New Roman"/>
                <a:cs typeface="Times New Roman"/>
              </a:rPr>
              <a:t>T(n) = </a:t>
            </a:r>
            <a:r>
              <a:rPr lang="es-ES" sz="3200" i="1" dirty="0" err="1" smtClean="0">
                <a:latin typeface="Times New Roman"/>
                <a:cs typeface="Times New Roman"/>
              </a:rPr>
              <a:t>aT</a:t>
            </a:r>
            <a:r>
              <a:rPr lang="es-ES" sz="3200" i="1" dirty="0" smtClean="0">
                <a:latin typeface="Times New Roman"/>
                <a:cs typeface="Times New Roman"/>
              </a:rPr>
              <a:t>(n/b)+ f(n)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-17640" y="3264105"/>
            <a:ext cx="91616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i="1" dirty="0">
                <a:latin typeface="Times New Roman"/>
                <a:cs typeface="Times New Roman"/>
              </a:rPr>
              <a:t>a</a:t>
            </a:r>
            <a:r>
              <a:rPr lang="es-ES" sz="2800" i="1" dirty="0" smtClean="0">
                <a:latin typeface="Times New Roman"/>
                <a:cs typeface="Times New Roman"/>
              </a:rPr>
              <a:t>=2</a:t>
            </a:r>
            <a:endParaRPr lang="es-ES" sz="2800" i="1" dirty="0" smtClean="0">
              <a:latin typeface="Times New Roman"/>
              <a:cs typeface="Times New Roman"/>
            </a:endParaRPr>
          </a:p>
          <a:p>
            <a:r>
              <a:rPr lang="es-ES" sz="2800" i="1" dirty="0">
                <a:latin typeface="Times New Roman"/>
                <a:cs typeface="Times New Roman"/>
              </a:rPr>
              <a:t>b</a:t>
            </a:r>
            <a:r>
              <a:rPr lang="es-ES" sz="2800" i="1" dirty="0" smtClean="0">
                <a:latin typeface="Times New Roman"/>
                <a:cs typeface="Times New Roman"/>
              </a:rPr>
              <a:t>=2</a:t>
            </a:r>
            <a:endParaRPr lang="es-ES" sz="2800" i="1" dirty="0" smtClean="0">
              <a:latin typeface="Times New Roman"/>
              <a:cs typeface="Times New Roman"/>
            </a:endParaRPr>
          </a:p>
        </p:txBody>
      </p:sp>
      <p:sp>
        <p:nvSpPr>
          <p:cNvPr id="20" name="Cerrar llave 19"/>
          <p:cNvSpPr/>
          <p:nvPr/>
        </p:nvSpPr>
        <p:spPr>
          <a:xfrm>
            <a:off x="1093661" y="3316538"/>
            <a:ext cx="291757" cy="90129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350138" y="3492948"/>
            <a:ext cx="2046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i="1" dirty="0" err="1">
                <a:latin typeface="Times New Roman"/>
                <a:cs typeface="Times New Roman"/>
              </a:rPr>
              <a:t>l</a:t>
            </a:r>
            <a:r>
              <a:rPr lang="es-ES" sz="2800" i="1" dirty="0" err="1" smtClean="0">
                <a:latin typeface="Times New Roman"/>
                <a:cs typeface="Times New Roman"/>
              </a:rPr>
              <a:t>og</a:t>
            </a:r>
            <a:r>
              <a:rPr lang="es-ES" sz="2800" i="1" baseline="-25000" dirty="0" err="1" smtClean="0">
                <a:latin typeface="Times New Roman"/>
                <a:cs typeface="Times New Roman"/>
              </a:rPr>
              <a:t>b</a:t>
            </a:r>
            <a:r>
              <a:rPr lang="es-ES" sz="2800" i="1" dirty="0" err="1" smtClean="0">
                <a:latin typeface="Times New Roman"/>
                <a:cs typeface="Times New Roman"/>
              </a:rPr>
              <a:t>a</a:t>
            </a:r>
            <a:r>
              <a:rPr lang="es-ES" sz="2800" i="1" dirty="0" smtClean="0">
                <a:latin typeface="Times New Roman"/>
                <a:cs typeface="Times New Roman"/>
              </a:rPr>
              <a:t>=1</a:t>
            </a:r>
            <a:endParaRPr lang="es-ES" sz="2800" i="1" dirty="0" smtClean="0">
              <a:latin typeface="Times New Roman"/>
              <a:cs typeface="Times New Roman"/>
            </a:endParaRPr>
          </a:p>
        </p:txBody>
      </p:sp>
      <p:grpSp>
        <p:nvGrpSpPr>
          <p:cNvPr id="32" name="Agrupar 31"/>
          <p:cNvGrpSpPr/>
          <p:nvPr/>
        </p:nvGrpSpPr>
        <p:grpSpPr>
          <a:xfrm>
            <a:off x="2416643" y="4918746"/>
            <a:ext cx="5153066" cy="524859"/>
            <a:chOff x="4409935" y="3683865"/>
            <a:chExt cx="4070600" cy="524859"/>
          </a:xfrm>
          <a:noFill/>
        </p:grpSpPr>
        <p:sp>
          <p:nvSpPr>
            <p:cNvPr id="33" name="Rectángulo 32"/>
            <p:cNvSpPr/>
            <p:nvPr/>
          </p:nvSpPr>
          <p:spPr>
            <a:xfrm>
              <a:off x="4409935" y="3685504"/>
              <a:ext cx="4070600" cy="52322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s-ES" sz="2800" i="1" dirty="0">
                  <a:latin typeface="Times New Roman"/>
                  <a:cs typeface="Times New Roman"/>
                </a:rPr>
                <a:t>=&gt; T(n)</a:t>
              </a:r>
              <a:r>
                <a:rPr lang="es-ES" sz="2800" i="1" dirty="0" smtClean="0">
                  <a:latin typeface="Times New Roman"/>
                  <a:cs typeface="Times New Roman"/>
                </a:rPr>
                <a:t>=</a:t>
              </a:r>
              <a:r>
                <a:rPr lang="es-ES" sz="2800" i="1" dirty="0" err="1" smtClean="0">
                  <a:latin typeface="Times New Roman"/>
                  <a:cs typeface="Times New Roman"/>
                </a:rPr>
                <a:t>Θ</a:t>
              </a:r>
              <a:r>
                <a:rPr lang="es-ES" sz="2800" i="1" dirty="0" smtClean="0">
                  <a:latin typeface="Times New Roman"/>
                  <a:cs typeface="Times New Roman"/>
                </a:rPr>
                <a:t>(n       </a:t>
              </a:r>
              <a:r>
                <a:rPr lang="es-ES" sz="2800" i="1" dirty="0" err="1" smtClean="0">
                  <a:latin typeface="Times New Roman"/>
                  <a:cs typeface="Times New Roman"/>
                </a:rPr>
                <a:t>lg</a:t>
              </a:r>
              <a:r>
                <a:rPr lang="es-ES" sz="2800" i="1" dirty="0" smtClean="0">
                  <a:latin typeface="Times New Roman"/>
                  <a:cs typeface="Times New Roman"/>
                </a:rPr>
                <a:t> n)=</a:t>
              </a:r>
              <a:r>
                <a:rPr lang="es-ES" sz="2800" i="1" dirty="0" err="1" smtClean="0">
                  <a:latin typeface="Times New Roman"/>
                  <a:cs typeface="Times New Roman"/>
                </a:rPr>
                <a:t>Θ</a:t>
              </a:r>
              <a:r>
                <a:rPr lang="es-ES" sz="2800" i="1" dirty="0" smtClean="0">
                  <a:latin typeface="Times New Roman"/>
                  <a:cs typeface="Times New Roman"/>
                </a:rPr>
                <a:t>(n </a:t>
              </a:r>
              <a:r>
                <a:rPr lang="es-ES" sz="2800" i="1" dirty="0" err="1" smtClean="0">
                  <a:latin typeface="Times New Roman"/>
                  <a:cs typeface="Times New Roman"/>
                </a:rPr>
                <a:t>lg</a:t>
              </a:r>
              <a:r>
                <a:rPr lang="es-ES" sz="2800" i="1" dirty="0" smtClean="0">
                  <a:latin typeface="Times New Roman"/>
                  <a:cs typeface="Times New Roman"/>
                </a:rPr>
                <a:t> </a:t>
              </a:r>
              <a:r>
                <a:rPr lang="es-ES" sz="2800" i="1" dirty="0" smtClean="0">
                  <a:latin typeface="Times New Roman"/>
                  <a:cs typeface="Times New Roman"/>
                </a:rPr>
                <a:t>n) </a:t>
              </a:r>
              <a:endParaRPr lang="es-ES" sz="2800" i="1" dirty="0">
                <a:latin typeface="Times New Roman"/>
                <a:cs typeface="Times New Roman"/>
              </a:endParaRPr>
            </a:p>
          </p:txBody>
        </p:sp>
        <p:sp>
          <p:nvSpPr>
            <p:cNvPr id="34" name="Rectángulo 33"/>
            <p:cNvSpPr/>
            <p:nvPr/>
          </p:nvSpPr>
          <p:spPr>
            <a:xfrm>
              <a:off x="5973202" y="3683865"/>
              <a:ext cx="823387" cy="40011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s-ES" sz="2000" i="1" dirty="0" err="1" smtClean="0">
                  <a:latin typeface="Times New Roman"/>
                  <a:cs typeface="Times New Roman"/>
                </a:rPr>
                <a:t>log</a:t>
              </a:r>
              <a:r>
                <a:rPr lang="es-ES" sz="2000" i="1" baseline="-25000" dirty="0" err="1" smtClean="0">
                  <a:latin typeface="Times New Roman"/>
                  <a:cs typeface="Times New Roman"/>
                </a:rPr>
                <a:t>b</a:t>
              </a:r>
              <a:r>
                <a:rPr lang="es-ES" sz="2000" i="1" dirty="0" err="1" smtClean="0">
                  <a:latin typeface="Times New Roman"/>
                  <a:cs typeface="Times New Roman"/>
                </a:rPr>
                <a:t>a</a:t>
              </a:r>
              <a:endParaRPr lang="es-ES" sz="2000" i="1" dirty="0">
                <a:latin typeface="Times New Roman"/>
                <a:cs typeface="Times New Roman"/>
              </a:endParaRPr>
            </a:p>
          </p:txBody>
        </p:sp>
      </p:grpSp>
      <p:sp>
        <p:nvSpPr>
          <p:cNvPr id="35" name="CuadroTexto 34"/>
          <p:cNvSpPr txBox="1"/>
          <p:nvPr/>
        </p:nvSpPr>
        <p:spPr>
          <a:xfrm>
            <a:off x="1949769" y="4149803"/>
            <a:ext cx="860181" cy="40011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sz="2000" dirty="0" smtClean="0"/>
              <a:t>Case 2</a:t>
            </a:r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41095371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GB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Mergesort</a:t>
            </a:r>
            <a:endParaRPr lang="en-GB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1" y="1364677"/>
            <a:ext cx="5150803" cy="313932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r>
              <a:rPr lang="es-ES" b="1" dirty="0" err="1" smtClean="0">
                <a:latin typeface="Consolas"/>
                <a:cs typeface="Consolas"/>
              </a:rPr>
              <a:t>function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 err="1">
                <a:latin typeface="Consolas"/>
                <a:cs typeface="Consolas"/>
              </a:rPr>
              <a:t>mergesort</a:t>
            </a:r>
            <a:r>
              <a:rPr lang="es-ES" dirty="0">
                <a:latin typeface="Consolas"/>
                <a:cs typeface="Consolas"/>
              </a:rPr>
              <a:t>(s)</a:t>
            </a:r>
          </a:p>
          <a:p>
            <a:r>
              <a:rPr lang="es-ES" dirty="0" smtClean="0">
                <a:latin typeface="Consolas"/>
                <a:cs typeface="Consolas"/>
              </a:rPr>
              <a:t>	</a:t>
            </a:r>
            <a:r>
              <a:rPr lang="es-ES" dirty="0" err="1" smtClean="0">
                <a:latin typeface="Consolas"/>
                <a:cs typeface="Consolas"/>
              </a:rPr>
              <a:t>sl</a:t>
            </a:r>
            <a:r>
              <a:rPr lang="es-ES" dirty="0" smtClean="0">
                <a:latin typeface="Consolas"/>
                <a:cs typeface="Consolas"/>
              </a:rPr>
              <a:t> </a:t>
            </a:r>
            <a:r>
              <a:rPr lang="es-ES" dirty="0">
                <a:latin typeface="Consolas"/>
                <a:cs typeface="Consolas"/>
              </a:rPr>
              <a:t>← </a:t>
            </a:r>
            <a:r>
              <a:rPr lang="es-ES" dirty="0" err="1">
                <a:latin typeface="Consolas"/>
                <a:cs typeface="Consolas"/>
              </a:rPr>
              <a:t>length</a:t>
            </a:r>
            <a:r>
              <a:rPr lang="es-ES" dirty="0">
                <a:latin typeface="Consolas"/>
                <a:cs typeface="Consolas"/>
              </a:rPr>
              <a:t>(s)</a:t>
            </a:r>
          </a:p>
          <a:p>
            <a:r>
              <a:rPr lang="en-US" dirty="0" smtClean="0">
                <a:latin typeface="Consolas"/>
                <a:cs typeface="Consolas"/>
              </a:rPr>
              <a:t>	</a:t>
            </a:r>
            <a:r>
              <a:rPr lang="en-US" b="1" dirty="0" smtClean="0">
                <a:latin typeface="Consolas"/>
                <a:cs typeface="Consolas"/>
              </a:rPr>
              <a:t>if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 err="1">
                <a:latin typeface="Consolas"/>
                <a:cs typeface="Consolas"/>
              </a:rPr>
              <a:t>sl</a:t>
            </a:r>
            <a:r>
              <a:rPr lang="en-US" dirty="0">
                <a:latin typeface="Consolas"/>
                <a:cs typeface="Consolas"/>
              </a:rPr>
              <a:t> ≤ 1  </a:t>
            </a:r>
            <a:r>
              <a:rPr lang="en-US" b="1" dirty="0">
                <a:latin typeface="Consolas"/>
                <a:cs typeface="Consolas"/>
              </a:rPr>
              <a:t>then</a:t>
            </a:r>
          </a:p>
          <a:p>
            <a:r>
              <a:rPr lang="en-US" dirty="0" smtClean="0">
                <a:latin typeface="Consolas"/>
                <a:cs typeface="Consolas"/>
              </a:rPr>
              <a:t>		return </a:t>
            </a:r>
            <a:r>
              <a:rPr lang="en-US" dirty="0">
                <a:latin typeface="Consolas"/>
                <a:cs typeface="Consolas"/>
              </a:rPr>
              <a:t>s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b="1" dirty="0" smtClean="0">
                <a:latin typeface="Consolas"/>
                <a:cs typeface="Consolas"/>
              </a:rPr>
              <a:t>	else</a:t>
            </a:r>
            <a:endParaRPr lang="en-US" b="1" dirty="0">
              <a:latin typeface="Consolas"/>
              <a:cs typeface="Consolas"/>
            </a:endParaRPr>
          </a:p>
          <a:p>
            <a:r>
              <a:rPr lang="en-US" dirty="0" smtClean="0">
                <a:latin typeface="Consolas"/>
                <a:cs typeface="Consolas"/>
              </a:rPr>
              <a:t>		mid </a:t>
            </a:r>
            <a:r>
              <a:rPr lang="en-US" dirty="0">
                <a:latin typeface="Consolas"/>
                <a:cs typeface="Consolas"/>
              </a:rPr>
              <a:t>← </a:t>
            </a:r>
            <a:r>
              <a:rPr lang="en-US" dirty="0" smtClean="0">
                <a:latin typeface="Consolas"/>
                <a:cs typeface="Consolas"/>
              </a:rPr>
              <a:t>floor(</a:t>
            </a:r>
            <a:r>
              <a:rPr lang="en-US" dirty="0" err="1" smtClean="0">
                <a:latin typeface="Consolas"/>
                <a:cs typeface="Consolas"/>
              </a:rPr>
              <a:t>sl</a:t>
            </a:r>
            <a:r>
              <a:rPr lang="en-US" dirty="0" smtClean="0">
                <a:latin typeface="Consolas"/>
                <a:cs typeface="Consolas"/>
              </a:rPr>
              <a:t>/2)</a:t>
            </a:r>
            <a:endParaRPr lang="en-US" dirty="0">
              <a:latin typeface="Consolas"/>
              <a:cs typeface="Consolas"/>
            </a:endParaRPr>
          </a:p>
          <a:p>
            <a:r>
              <a:rPr lang="en-US" dirty="0" smtClean="0">
                <a:latin typeface="Consolas"/>
                <a:cs typeface="Consolas"/>
              </a:rPr>
              <a:t>		left </a:t>
            </a:r>
            <a:r>
              <a:rPr lang="en-US" dirty="0">
                <a:latin typeface="Consolas"/>
                <a:cs typeface="Consolas"/>
              </a:rPr>
              <a:t>← </a:t>
            </a:r>
            <a:r>
              <a:rPr lang="en-US" dirty="0" err="1">
                <a:latin typeface="Consolas"/>
                <a:cs typeface="Consolas"/>
              </a:rPr>
              <a:t>mergesort</a:t>
            </a:r>
            <a:r>
              <a:rPr lang="en-US" dirty="0">
                <a:latin typeface="Consolas"/>
                <a:cs typeface="Consolas"/>
              </a:rPr>
              <a:t>(s[0...</a:t>
            </a:r>
            <a:r>
              <a:rPr lang="en-US" dirty="0" smtClean="0">
                <a:latin typeface="Consolas"/>
                <a:cs typeface="Consolas"/>
              </a:rPr>
              <a:t>mid-1)</a:t>
            </a:r>
            <a:r>
              <a:rPr lang="en-US" dirty="0">
                <a:latin typeface="Consolas"/>
                <a:cs typeface="Consolas"/>
              </a:rPr>
              <a:t>)</a:t>
            </a:r>
          </a:p>
          <a:p>
            <a:r>
              <a:rPr lang="en-US" dirty="0" smtClean="0">
                <a:latin typeface="Consolas"/>
                <a:cs typeface="Consolas"/>
              </a:rPr>
              <a:t>		right </a:t>
            </a:r>
            <a:r>
              <a:rPr lang="en-US" dirty="0">
                <a:latin typeface="Consolas"/>
                <a:cs typeface="Consolas"/>
              </a:rPr>
              <a:t>← </a:t>
            </a:r>
            <a:r>
              <a:rPr lang="en-US" dirty="0" err="1">
                <a:latin typeface="Consolas"/>
                <a:cs typeface="Consolas"/>
              </a:rPr>
              <a:t>mergesort</a:t>
            </a:r>
            <a:r>
              <a:rPr lang="en-US" dirty="0">
                <a:latin typeface="Consolas"/>
                <a:cs typeface="Consolas"/>
              </a:rPr>
              <a:t>(s[mid...</a:t>
            </a:r>
            <a:r>
              <a:rPr lang="en-US" dirty="0" smtClean="0">
                <a:latin typeface="Consolas"/>
                <a:cs typeface="Consolas"/>
              </a:rPr>
              <a:t>sl-1)</a:t>
            </a:r>
            <a:r>
              <a:rPr lang="en-US" dirty="0">
                <a:latin typeface="Consolas"/>
                <a:cs typeface="Consolas"/>
              </a:rPr>
              <a:t>)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	</a:t>
            </a:r>
            <a:r>
              <a:rPr lang="en-US" b="1" dirty="0" smtClean="0">
                <a:latin typeface="Consolas"/>
                <a:cs typeface="Consolas"/>
              </a:rPr>
              <a:t>return</a:t>
            </a:r>
            <a:r>
              <a:rPr lang="en-US" dirty="0" smtClean="0">
                <a:latin typeface="Consolas"/>
                <a:cs typeface="Consolas"/>
              </a:rPr>
              <a:t> </a:t>
            </a:r>
            <a:r>
              <a:rPr lang="en-US" dirty="0">
                <a:latin typeface="Consolas"/>
                <a:cs typeface="Consolas"/>
              </a:rPr>
              <a:t>merge(</a:t>
            </a:r>
            <a:r>
              <a:rPr lang="en-US" dirty="0" err="1">
                <a:latin typeface="Consolas"/>
                <a:cs typeface="Consolas"/>
              </a:rPr>
              <a:t>left,right</a:t>
            </a:r>
            <a:r>
              <a:rPr lang="en-US" dirty="0">
                <a:latin typeface="Consolas"/>
                <a:cs typeface="Consolas"/>
              </a:rPr>
              <a:t>)</a:t>
            </a:r>
          </a:p>
          <a:p>
            <a:r>
              <a:rPr lang="en-US" dirty="0">
                <a:latin typeface="Consolas"/>
                <a:cs typeface="Consolas"/>
              </a:rPr>
              <a:t> </a:t>
            </a:r>
            <a:r>
              <a:rPr lang="en-US" dirty="0" smtClean="0">
                <a:latin typeface="Consolas"/>
                <a:cs typeface="Consolas"/>
              </a:rPr>
              <a:t>	</a:t>
            </a:r>
            <a:r>
              <a:rPr lang="en-US" b="1" dirty="0" smtClean="0">
                <a:latin typeface="Consolas"/>
                <a:cs typeface="Consolas"/>
              </a:rPr>
              <a:t>end </a:t>
            </a:r>
            <a:r>
              <a:rPr lang="en-US" b="1" dirty="0">
                <a:latin typeface="Consolas"/>
                <a:cs typeface="Consolas"/>
              </a:rPr>
              <a:t>if</a:t>
            </a:r>
          </a:p>
          <a:p>
            <a:r>
              <a:rPr lang="en-US" b="1" dirty="0">
                <a:latin typeface="Consolas"/>
                <a:cs typeface="Consolas"/>
              </a:rPr>
              <a:t>end function</a:t>
            </a:r>
            <a:endParaRPr lang="es-ES" b="1" dirty="0">
              <a:latin typeface="Consolas"/>
              <a:cs typeface="Consolas"/>
            </a:endParaRPr>
          </a:p>
        </p:txBody>
      </p:sp>
      <p:grpSp>
        <p:nvGrpSpPr>
          <p:cNvPr id="29" name="Agrupar 28"/>
          <p:cNvGrpSpPr/>
          <p:nvPr/>
        </p:nvGrpSpPr>
        <p:grpSpPr>
          <a:xfrm>
            <a:off x="2554941" y="1638154"/>
            <a:ext cx="5714436" cy="369332"/>
            <a:chOff x="2554941" y="1638154"/>
            <a:chExt cx="5714436" cy="369332"/>
          </a:xfrm>
        </p:grpSpPr>
        <p:cxnSp>
          <p:nvCxnSpPr>
            <p:cNvPr id="7" name="Conector recto de flecha 6"/>
            <p:cNvCxnSpPr>
              <a:endCxn id="9" idx="1"/>
            </p:cNvCxnSpPr>
            <p:nvPr/>
          </p:nvCxnSpPr>
          <p:spPr>
            <a:xfrm flipV="1">
              <a:off x="2554941" y="1822820"/>
              <a:ext cx="3257175" cy="14942"/>
            </a:xfrm>
            <a:prstGeom prst="straightConnector1">
              <a:avLst/>
            </a:prstGeom>
            <a:ln>
              <a:solidFill>
                <a:srgbClr val="FF0000"/>
              </a:solidFill>
              <a:prstDash val="dot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CuadroTexto 8"/>
            <p:cNvSpPr txBox="1"/>
            <p:nvPr/>
          </p:nvSpPr>
          <p:spPr>
            <a:xfrm>
              <a:off x="5812116" y="1638154"/>
              <a:ext cx="24572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latin typeface="Arial Narrow"/>
                  <a:cs typeface="Arial Narrow"/>
                </a:rPr>
                <a:t>N </a:t>
              </a:r>
              <a:r>
                <a:rPr lang="es-ES" dirty="0" err="1" smtClean="0">
                  <a:latin typeface="Arial Narrow"/>
                  <a:cs typeface="Arial Narrow"/>
                </a:rPr>
                <a:t>operations</a:t>
              </a:r>
              <a:r>
                <a:rPr lang="es-ES" dirty="0" smtClean="0">
                  <a:latin typeface="Arial Narrow"/>
                  <a:cs typeface="Arial Narrow"/>
                </a:rPr>
                <a:t> (</a:t>
              </a:r>
              <a:r>
                <a:rPr lang="es-ES" dirty="0" err="1" smtClean="0">
                  <a:latin typeface="Arial Narrow"/>
                  <a:cs typeface="Arial Narrow"/>
                </a:rPr>
                <a:t>units</a:t>
              </a:r>
              <a:r>
                <a:rPr lang="es-ES" dirty="0" smtClean="0">
                  <a:latin typeface="Arial Narrow"/>
                  <a:cs typeface="Arial Narrow"/>
                </a:rPr>
                <a:t> of time)</a:t>
              </a:r>
              <a:endParaRPr lang="es-ES" dirty="0">
                <a:latin typeface="Arial Narrow"/>
                <a:cs typeface="Arial Narrow"/>
              </a:endParaRPr>
            </a:p>
          </p:txBody>
        </p:sp>
      </p:grpSp>
      <p:grpSp>
        <p:nvGrpSpPr>
          <p:cNvPr id="30" name="Agrupar 29"/>
          <p:cNvGrpSpPr/>
          <p:nvPr/>
        </p:nvGrpSpPr>
        <p:grpSpPr>
          <a:xfrm>
            <a:off x="2707341" y="1925023"/>
            <a:ext cx="4239655" cy="369332"/>
            <a:chOff x="2707341" y="1925023"/>
            <a:chExt cx="4239655" cy="369332"/>
          </a:xfrm>
        </p:grpSpPr>
        <p:cxnSp>
          <p:nvCxnSpPr>
            <p:cNvPr id="10" name="Conector recto de flecha 9"/>
            <p:cNvCxnSpPr/>
            <p:nvPr/>
          </p:nvCxnSpPr>
          <p:spPr>
            <a:xfrm>
              <a:off x="2707341" y="2169455"/>
              <a:ext cx="3107765" cy="0"/>
            </a:xfrm>
            <a:prstGeom prst="straightConnector1">
              <a:avLst/>
            </a:prstGeom>
            <a:ln>
              <a:solidFill>
                <a:srgbClr val="FF0000"/>
              </a:solidFill>
              <a:prstDash val="dot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CuadroTexto 10"/>
            <p:cNvSpPr txBox="1"/>
            <p:nvPr/>
          </p:nvSpPr>
          <p:spPr>
            <a:xfrm>
              <a:off x="5815106" y="1925023"/>
              <a:ext cx="11318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latin typeface="Arial Narrow"/>
                  <a:cs typeface="Arial Narrow"/>
                </a:rPr>
                <a:t>1</a:t>
              </a:r>
              <a:r>
                <a:rPr lang="es-ES" dirty="0" smtClean="0">
                  <a:latin typeface="Arial Narrow"/>
                  <a:cs typeface="Arial Narrow"/>
                </a:rPr>
                <a:t> </a:t>
              </a:r>
              <a:r>
                <a:rPr lang="es-ES" dirty="0" err="1" smtClean="0">
                  <a:latin typeface="Arial Narrow"/>
                  <a:cs typeface="Arial Narrow"/>
                </a:rPr>
                <a:t>operation</a:t>
              </a:r>
              <a:endParaRPr lang="es-ES" dirty="0">
                <a:latin typeface="Arial Narrow"/>
                <a:cs typeface="Arial Narrow"/>
              </a:endParaRPr>
            </a:p>
          </p:txBody>
        </p:sp>
      </p:grpSp>
      <p:grpSp>
        <p:nvGrpSpPr>
          <p:cNvPr id="31" name="Agrupar 30"/>
          <p:cNvGrpSpPr/>
          <p:nvPr/>
        </p:nvGrpSpPr>
        <p:grpSpPr>
          <a:xfrm>
            <a:off x="3203388" y="2734836"/>
            <a:ext cx="3866629" cy="369332"/>
            <a:chOff x="3203388" y="2734836"/>
            <a:chExt cx="3866629" cy="369332"/>
          </a:xfrm>
        </p:grpSpPr>
        <p:cxnSp>
          <p:nvCxnSpPr>
            <p:cNvPr id="12" name="Conector recto de flecha 11"/>
            <p:cNvCxnSpPr/>
            <p:nvPr/>
          </p:nvCxnSpPr>
          <p:spPr>
            <a:xfrm>
              <a:off x="3203388" y="2919502"/>
              <a:ext cx="2611718" cy="0"/>
            </a:xfrm>
            <a:prstGeom prst="straightConnector1">
              <a:avLst/>
            </a:prstGeom>
            <a:ln>
              <a:solidFill>
                <a:srgbClr val="FF0000"/>
              </a:solidFill>
              <a:prstDash val="dot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CuadroTexto 14"/>
            <p:cNvSpPr txBox="1"/>
            <p:nvPr/>
          </p:nvSpPr>
          <p:spPr>
            <a:xfrm>
              <a:off x="5938127" y="2734836"/>
              <a:ext cx="11318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>
                  <a:latin typeface="Arial Narrow"/>
                  <a:cs typeface="Arial Narrow"/>
                </a:rPr>
                <a:t>1</a:t>
              </a:r>
              <a:r>
                <a:rPr lang="es-ES" dirty="0" smtClean="0">
                  <a:latin typeface="Arial Narrow"/>
                  <a:cs typeface="Arial Narrow"/>
                </a:rPr>
                <a:t> </a:t>
              </a:r>
              <a:r>
                <a:rPr lang="es-ES" dirty="0" err="1" smtClean="0">
                  <a:latin typeface="Arial Narrow"/>
                  <a:cs typeface="Arial Narrow"/>
                </a:rPr>
                <a:t>operation</a:t>
              </a:r>
              <a:endParaRPr lang="es-ES" dirty="0">
                <a:latin typeface="Arial Narrow"/>
                <a:cs typeface="Arial Narrow"/>
              </a:endParaRPr>
            </a:p>
          </p:txBody>
        </p:sp>
      </p:grpSp>
      <p:grpSp>
        <p:nvGrpSpPr>
          <p:cNvPr id="32" name="Agrupar 31"/>
          <p:cNvGrpSpPr/>
          <p:nvPr/>
        </p:nvGrpSpPr>
        <p:grpSpPr>
          <a:xfrm>
            <a:off x="4826000" y="3036646"/>
            <a:ext cx="3099896" cy="369332"/>
            <a:chOff x="4826000" y="3036646"/>
            <a:chExt cx="3099896" cy="369332"/>
          </a:xfrm>
        </p:grpSpPr>
        <p:cxnSp>
          <p:nvCxnSpPr>
            <p:cNvPr id="16" name="Conector recto de flecha 15"/>
            <p:cNvCxnSpPr/>
            <p:nvPr/>
          </p:nvCxnSpPr>
          <p:spPr>
            <a:xfrm>
              <a:off x="4826000" y="3221312"/>
              <a:ext cx="989106" cy="0"/>
            </a:xfrm>
            <a:prstGeom prst="straightConnector1">
              <a:avLst/>
            </a:prstGeom>
            <a:ln>
              <a:solidFill>
                <a:srgbClr val="FF0000"/>
              </a:solidFill>
              <a:prstDash val="dot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CuadroTexto 18"/>
            <p:cNvSpPr txBox="1"/>
            <p:nvPr/>
          </p:nvSpPr>
          <p:spPr>
            <a:xfrm>
              <a:off x="5953068" y="3036646"/>
              <a:ext cx="1972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latin typeface="Arial Narrow"/>
                  <a:cs typeface="Arial Narrow"/>
                </a:rPr>
                <a:t>T(N/2)  (</a:t>
              </a:r>
              <a:r>
                <a:rPr lang="es-ES" dirty="0" err="1" smtClean="0">
                  <a:latin typeface="Arial Narrow"/>
                  <a:cs typeface="Arial Narrow"/>
                </a:rPr>
                <a:t>units</a:t>
              </a:r>
              <a:r>
                <a:rPr lang="es-ES" dirty="0" smtClean="0">
                  <a:latin typeface="Arial Narrow"/>
                  <a:cs typeface="Arial Narrow"/>
                </a:rPr>
                <a:t> of time)</a:t>
              </a:r>
              <a:endParaRPr lang="es-ES" dirty="0">
                <a:latin typeface="Arial Narrow"/>
                <a:cs typeface="Arial Narrow"/>
              </a:endParaRPr>
            </a:p>
          </p:txBody>
        </p:sp>
      </p:grpSp>
      <p:grpSp>
        <p:nvGrpSpPr>
          <p:cNvPr id="34" name="Agrupar 33"/>
          <p:cNvGrpSpPr/>
          <p:nvPr/>
        </p:nvGrpSpPr>
        <p:grpSpPr>
          <a:xfrm>
            <a:off x="3681505" y="3563749"/>
            <a:ext cx="3543754" cy="369332"/>
            <a:chOff x="3681505" y="3563749"/>
            <a:chExt cx="3543754" cy="369332"/>
          </a:xfrm>
        </p:grpSpPr>
        <p:cxnSp>
          <p:nvCxnSpPr>
            <p:cNvPr id="23" name="Conector recto de flecha 22"/>
            <p:cNvCxnSpPr/>
            <p:nvPr/>
          </p:nvCxnSpPr>
          <p:spPr>
            <a:xfrm>
              <a:off x="3681505" y="3748415"/>
              <a:ext cx="2130611" cy="0"/>
            </a:xfrm>
            <a:prstGeom prst="straightConnector1">
              <a:avLst/>
            </a:prstGeom>
            <a:ln>
              <a:solidFill>
                <a:srgbClr val="FF0000"/>
              </a:solidFill>
              <a:prstDash val="dot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CuadroTexto 24"/>
            <p:cNvSpPr txBox="1"/>
            <p:nvPr/>
          </p:nvSpPr>
          <p:spPr>
            <a:xfrm>
              <a:off x="5967358" y="3563749"/>
              <a:ext cx="12579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latin typeface="Arial Narrow"/>
                  <a:cs typeface="Arial Narrow"/>
                </a:rPr>
                <a:t>N </a:t>
              </a:r>
              <a:r>
                <a:rPr lang="es-ES" dirty="0" err="1" smtClean="0">
                  <a:latin typeface="Arial Narrow"/>
                  <a:cs typeface="Arial Narrow"/>
                </a:rPr>
                <a:t>operations</a:t>
              </a:r>
              <a:endParaRPr lang="es-ES" dirty="0">
                <a:latin typeface="Arial Narrow"/>
                <a:cs typeface="Arial Narrow"/>
              </a:endParaRPr>
            </a:p>
          </p:txBody>
        </p:sp>
      </p:grpSp>
      <p:sp>
        <p:nvSpPr>
          <p:cNvPr id="26" name="CuadroTexto 25"/>
          <p:cNvSpPr txBox="1"/>
          <p:nvPr/>
        </p:nvSpPr>
        <p:spPr>
          <a:xfrm>
            <a:off x="3129389" y="5392253"/>
            <a:ext cx="2748469" cy="461665"/>
          </a:xfrm>
          <a:prstGeom prst="rect">
            <a:avLst/>
          </a:prstGeom>
          <a:solidFill>
            <a:srgbClr val="EEECE1"/>
          </a:solidFill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Arial Narrow"/>
                <a:cs typeface="Arial Narrow"/>
              </a:rPr>
              <a:t>T(N)= 2* T(N/2) + </a:t>
            </a:r>
            <a:r>
              <a:rPr lang="es-ES" sz="2400" dirty="0" err="1" smtClean="0">
                <a:latin typeface="Arial Narrow"/>
                <a:cs typeface="Arial Narrow"/>
              </a:rPr>
              <a:t>Θ</a:t>
            </a:r>
            <a:r>
              <a:rPr lang="es-ES" sz="2400" dirty="0" smtClean="0">
                <a:latin typeface="Arial Narrow"/>
                <a:cs typeface="Arial Narrow"/>
              </a:rPr>
              <a:t>(N)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27" name="CuadroTexto 26"/>
          <p:cNvSpPr txBox="1"/>
          <p:nvPr/>
        </p:nvSpPr>
        <p:spPr>
          <a:xfrm>
            <a:off x="2674467" y="826702"/>
            <a:ext cx="3596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>
                <a:latin typeface="Arial Narrow"/>
                <a:cs typeface="Arial Narrow"/>
              </a:rPr>
              <a:t>Let’s</a:t>
            </a:r>
            <a:r>
              <a:rPr lang="es-ES" dirty="0" smtClean="0">
                <a:latin typeface="Arial Narrow"/>
                <a:cs typeface="Arial Narrow"/>
              </a:rPr>
              <a:t> </a:t>
            </a:r>
            <a:r>
              <a:rPr lang="es-ES" dirty="0" err="1" smtClean="0">
                <a:latin typeface="Arial Narrow"/>
                <a:cs typeface="Arial Narrow"/>
              </a:rPr>
              <a:t>assume</a:t>
            </a:r>
            <a:r>
              <a:rPr lang="es-ES" dirty="0" smtClean="0">
                <a:latin typeface="Arial Narrow"/>
                <a:cs typeface="Arial Narrow"/>
              </a:rPr>
              <a:t> 1 </a:t>
            </a:r>
            <a:r>
              <a:rPr lang="es-ES" dirty="0" err="1" smtClean="0">
                <a:latin typeface="Arial Narrow"/>
                <a:cs typeface="Arial Narrow"/>
              </a:rPr>
              <a:t>operation</a:t>
            </a:r>
            <a:r>
              <a:rPr lang="es-ES" dirty="0" smtClean="0">
                <a:latin typeface="Arial Narrow"/>
                <a:cs typeface="Arial Narrow"/>
              </a:rPr>
              <a:t> = 1 </a:t>
            </a:r>
            <a:r>
              <a:rPr lang="es-ES" dirty="0" err="1" smtClean="0">
                <a:latin typeface="Arial Narrow"/>
                <a:cs typeface="Arial Narrow"/>
              </a:rPr>
              <a:t>unit</a:t>
            </a:r>
            <a:r>
              <a:rPr lang="es-ES" dirty="0" smtClean="0">
                <a:latin typeface="Arial Narrow"/>
                <a:cs typeface="Arial Narrow"/>
              </a:rPr>
              <a:t> of time</a:t>
            </a:r>
            <a:endParaRPr lang="es-ES" dirty="0">
              <a:latin typeface="Arial Narrow"/>
              <a:cs typeface="Arial Narrow"/>
            </a:endParaRPr>
          </a:p>
        </p:txBody>
      </p:sp>
      <p:grpSp>
        <p:nvGrpSpPr>
          <p:cNvPr id="33" name="Agrupar 32"/>
          <p:cNvGrpSpPr/>
          <p:nvPr/>
        </p:nvGrpSpPr>
        <p:grpSpPr>
          <a:xfrm>
            <a:off x="5023223" y="3308574"/>
            <a:ext cx="2905663" cy="369332"/>
            <a:chOff x="5023223" y="3308574"/>
            <a:chExt cx="2905663" cy="369332"/>
          </a:xfrm>
        </p:grpSpPr>
        <p:cxnSp>
          <p:nvCxnSpPr>
            <p:cNvPr id="20" name="Conector recto de flecha 19"/>
            <p:cNvCxnSpPr/>
            <p:nvPr/>
          </p:nvCxnSpPr>
          <p:spPr>
            <a:xfrm>
              <a:off x="5023223" y="3513555"/>
              <a:ext cx="788893" cy="0"/>
            </a:xfrm>
            <a:prstGeom prst="straightConnector1">
              <a:avLst/>
            </a:prstGeom>
            <a:ln>
              <a:solidFill>
                <a:srgbClr val="FF0000"/>
              </a:solidFill>
              <a:prstDash val="dot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uadroTexto 27"/>
            <p:cNvSpPr txBox="1"/>
            <p:nvPr/>
          </p:nvSpPr>
          <p:spPr>
            <a:xfrm>
              <a:off x="5956058" y="3308574"/>
              <a:ext cx="1972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dirty="0" smtClean="0">
                  <a:latin typeface="Arial Narrow"/>
                  <a:cs typeface="Arial Narrow"/>
                </a:rPr>
                <a:t>T(N/2)  (</a:t>
              </a:r>
              <a:r>
                <a:rPr lang="es-ES" dirty="0" err="1" smtClean="0">
                  <a:latin typeface="Arial Narrow"/>
                  <a:cs typeface="Arial Narrow"/>
                </a:rPr>
                <a:t>units</a:t>
              </a:r>
              <a:r>
                <a:rPr lang="es-ES" dirty="0" smtClean="0">
                  <a:latin typeface="Arial Narrow"/>
                  <a:cs typeface="Arial Narrow"/>
                </a:rPr>
                <a:t> of time)</a:t>
              </a:r>
              <a:endParaRPr lang="es-ES" dirty="0">
                <a:latin typeface="Arial Narrow"/>
                <a:cs typeface="Arial Narrow"/>
              </a:endParaRPr>
            </a:p>
          </p:txBody>
        </p:sp>
      </p:grpSp>
      <p:grpSp>
        <p:nvGrpSpPr>
          <p:cNvPr id="37" name="Agrupar 36"/>
          <p:cNvGrpSpPr/>
          <p:nvPr/>
        </p:nvGrpSpPr>
        <p:grpSpPr>
          <a:xfrm>
            <a:off x="8128000" y="1638154"/>
            <a:ext cx="974399" cy="2560317"/>
            <a:chOff x="8128000" y="1638154"/>
            <a:chExt cx="974399" cy="2560317"/>
          </a:xfrm>
        </p:grpSpPr>
        <p:sp>
          <p:nvSpPr>
            <p:cNvPr id="35" name="Cerrar llave 34"/>
            <p:cNvSpPr/>
            <p:nvPr/>
          </p:nvSpPr>
          <p:spPr>
            <a:xfrm>
              <a:off x="8128000" y="1638154"/>
              <a:ext cx="313765" cy="2560317"/>
            </a:xfrm>
            <a:prstGeom prst="rightBrac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36" name="CuadroTexto 35"/>
            <p:cNvSpPr txBox="1"/>
            <p:nvPr/>
          </p:nvSpPr>
          <p:spPr>
            <a:xfrm>
              <a:off x="8471647" y="2682255"/>
              <a:ext cx="6307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2000" dirty="0" smtClean="0"/>
                <a:t>T(N)</a:t>
              </a:r>
              <a:endParaRPr lang="es-ES" sz="20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592728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GB" dirty="0" err="1" smtClean="0">
                <a:solidFill>
                  <a:schemeClr val="bg1"/>
                </a:solidFill>
                <a:latin typeface="DIN Condensed Bold"/>
                <a:cs typeface="DIN Condensed Bold"/>
              </a:rPr>
              <a:t>Mergesort</a:t>
            </a:r>
            <a:endParaRPr lang="en-GB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3129389" y="999547"/>
            <a:ext cx="2748469" cy="461665"/>
          </a:xfrm>
          <a:prstGeom prst="rect">
            <a:avLst/>
          </a:prstGeom>
          <a:solidFill>
            <a:srgbClr val="EEECE1"/>
          </a:solidFill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Arial Narrow"/>
                <a:cs typeface="Arial Narrow"/>
              </a:rPr>
              <a:t>T(N)= 2* T(N/2) + </a:t>
            </a:r>
            <a:r>
              <a:rPr lang="es-ES" sz="2400" dirty="0" err="1" smtClean="0">
                <a:latin typeface="Arial Narrow"/>
                <a:cs typeface="Arial Narrow"/>
              </a:rPr>
              <a:t>Θ</a:t>
            </a:r>
            <a:r>
              <a:rPr lang="es-ES" sz="2400" dirty="0" smtClean="0">
                <a:latin typeface="Arial Narrow"/>
                <a:cs typeface="Arial Narrow"/>
              </a:rPr>
              <a:t>(N)</a:t>
            </a:r>
            <a:endParaRPr lang="es-ES" sz="2400" dirty="0">
              <a:latin typeface="Arial Narrow"/>
              <a:cs typeface="Arial Narrow"/>
            </a:endParaRPr>
          </a:p>
        </p:txBody>
      </p:sp>
      <p:cxnSp>
        <p:nvCxnSpPr>
          <p:cNvPr id="5" name="Conector recto de flecha 4"/>
          <p:cNvCxnSpPr/>
          <p:nvPr/>
        </p:nvCxnSpPr>
        <p:spPr>
          <a:xfrm>
            <a:off x="1583765" y="1867647"/>
            <a:ext cx="0" cy="3884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CuadroTexto 5"/>
          <p:cNvSpPr txBox="1"/>
          <p:nvPr/>
        </p:nvSpPr>
        <p:spPr>
          <a:xfrm>
            <a:off x="185580" y="2405529"/>
            <a:ext cx="27449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smtClean="0">
                <a:latin typeface="Arial Narrow"/>
                <a:cs typeface="Arial Narrow"/>
              </a:rPr>
              <a:t>The long way</a:t>
            </a:r>
          </a:p>
          <a:p>
            <a:pPr algn="ctr"/>
            <a:r>
              <a:rPr lang="en-GB" sz="2000" smtClean="0">
                <a:latin typeface="Arial Narrow"/>
                <a:cs typeface="Arial Narrow"/>
              </a:rPr>
              <a:t>(building the recursion tree)</a:t>
            </a:r>
            <a:endParaRPr lang="en-GB" sz="2000">
              <a:latin typeface="Arial Narrow"/>
              <a:cs typeface="Arial Narrow"/>
            </a:endParaRPr>
          </a:p>
        </p:txBody>
      </p:sp>
      <p:cxnSp>
        <p:nvCxnSpPr>
          <p:cNvPr id="38" name="Conector recto de flecha 37"/>
          <p:cNvCxnSpPr/>
          <p:nvPr/>
        </p:nvCxnSpPr>
        <p:spPr>
          <a:xfrm>
            <a:off x="7443694" y="1867647"/>
            <a:ext cx="0" cy="388471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ector recto 12"/>
          <p:cNvCxnSpPr/>
          <p:nvPr/>
        </p:nvCxnSpPr>
        <p:spPr>
          <a:xfrm>
            <a:off x="1583765" y="1867647"/>
            <a:ext cx="585992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CuadroTexto 38"/>
          <p:cNvSpPr txBox="1"/>
          <p:nvPr/>
        </p:nvSpPr>
        <p:spPr>
          <a:xfrm>
            <a:off x="5856819" y="2405529"/>
            <a:ext cx="31737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2000" smtClean="0">
                <a:latin typeface="Arial Narrow"/>
                <a:cs typeface="Arial Narrow"/>
              </a:rPr>
              <a:t>The short way</a:t>
            </a:r>
          </a:p>
          <a:p>
            <a:pPr algn="ctr"/>
            <a:r>
              <a:rPr lang="en-GB" sz="2000" smtClean="0">
                <a:latin typeface="Arial Narrow"/>
                <a:cs typeface="Arial Narrow"/>
              </a:rPr>
              <a:t>(applying the Master Theorem)</a:t>
            </a:r>
            <a:endParaRPr lang="en-GB" sz="2000">
              <a:latin typeface="Arial Narrow"/>
              <a:cs typeface="Arial Narrow"/>
            </a:endParaRPr>
          </a:p>
        </p:txBody>
      </p:sp>
    </p:spTree>
    <p:extLst>
      <p:ext uri="{BB962C8B-B14F-4D97-AF65-F5344CB8AC3E}">
        <p14:creationId xmlns:p14="http://schemas.microsoft.com/office/powerpoint/2010/main" val="34198736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The long way: Recursio</a:t>
            </a:r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n Tree</a:t>
            </a:r>
            <a:endParaRPr lang="en-GB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3129389" y="909901"/>
            <a:ext cx="2748469" cy="461665"/>
          </a:xfrm>
          <a:prstGeom prst="rect">
            <a:avLst/>
          </a:prstGeom>
          <a:solidFill>
            <a:srgbClr val="EEECE1"/>
          </a:solidFill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Arial Narrow"/>
                <a:cs typeface="Arial Narrow"/>
              </a:rPr>
              <a:t>T(N)= 2* T(N/2) + </a:t>
            </a:r>
            <a:r>
              <a:rPr lang="es-ES" sz="2400" dirty="0" err="1" smtClean="0">
                <a:latin typeface="Arial Narrow"/>
                <a:cs typeface="Arial Narrow"/>
              </a:rPr>
              <a:t>Θ</a:t>
            </a:r>
            <a:r>
              <a:rPr lang="es-ES" sz="2400" dirty="0" smtClean="0">
                <a:latin typeface="Arial Narrow"/>
                <a:cs typeface="Arial Narrow"/>
              </a:rPr>
              <a:t>(N)</a:t>
            </a:r>
            <a:endParaRPr lang="es-ES" sz="2400" dirty="0">
              <a:latin typeface="Arial Narrow"/>
              <a:cs typeface="Arial Narrow"/>
            </a:endParaRPr>
          </a:p>
        </p:txBody>
      </p:sp>
      <p:pic>
        <p:nvPicPr>
          <p:cNvPr id="7" name="Imagen 6" descr="IMG_1128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4" t="11407"/>
          <a:stretch/>
        </p:blipFill>
        <p:spPr>
          <a:xfrm>
            <a:off x="908864" y="1494119"/>
            <a:ext cx="7652430" cy="527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958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The long way: Recursio</a:t>
            </a:r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n Tree</a:t>
            </a:r>
            <a:endParaRPr lang="en-GB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0" y="983094"/>
            <a:ext cx="2748469" cy="461665"/>
          </a:xfrm>
          <a:prstGeom prst="rect">
            <a:avLst/>
          </a:prstGeom>
          <a:solidFill>
            <a:srgbClr val="EEECE1"/>
          </a:solidFill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Arial Narrow"/>
                <a:cs typeface="Arial Narrow"/>
              </a:rPr>
              <a:t>T(N)= 2* T(N/2) + </a:t>
            </a:r>
            <a:r>
              <a:rPr lang="es-ES" sz="2400" dirty="0" err="1" smtClean="0">
                <a:latin typeface="Arial Narrow"/>
                <a:cs typeface="Arial Narrow"/>
              </a:rPr>
              <a:t>Θ</a:t>
            </a:r>
            <a:r>
              <a:rPr lang="es-ES" sz="2400" dirty="0" smtClean="0">
                <a:latin typeface="Arial Narrow"/>
                <a:cs typeface="Arial Narrow"/>
              </a:rPr>
              <a:t>(N)</a:t>
            </a:r>
            <a:endParaRPr lang="es-ES" sz="2400" dirty="0">
              <a:latin typeface="Arial Narrow"/>
              <a:cs typeface="Arial Narrow"/>
            </a:endParaRPr>
          </a:p>
        </p:txBody>
      </p:sp>
      <p:pic>
        <p:nvPicPr>
          <p:cNvPr id="4" name="Imagen 3" descr="IMG_1129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729"/>
          <a:stretch/>
        </p:blipFill>
        <p:spPr>
          <a:xfrm rot="5400000">
            <a:off x="2556960" y="1391552"/>
            <a:ext cx="6145356" cy="4787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7248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The long way: Recursio</a:t>
            </a:r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n Tree</a:t>
            </a:r>
            <a:endParaRPr lang="en-GB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pic>
        <p:nvPicPr>
          <p:cNvPr id="3" name="Imagen 2" descr="IMG_1130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286"/>
          <a:stretch/>
        </p:blipFill>
        <p:spPr>
          <a:xfrm rot="5400000">
            <a:off x="3351491" y="1072963"/>
            <a:ext cx="6170706" cy="5399368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0" y="983094"/>
            <a:ext cx="2748469" cy="461665"/>
          </a:xfrm>
          <a:prstGeom prst="rect">
            <a:avLst/>
          </a:prstGeom>
          <a:solidFill>
            <a:srgbClr val="EEECE1"/>
          </a:solidFill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Arial Narrow"/>
                <a:cs typeface="Arial Narrow"/>
              </a:rPr>
              <a:t>T(N)= 2* T(N/2) + </a:t>
            </a:r>
            <a:r>
              <a:rPr lang="es-ES" sz="2400" dirty="0" err="1" smtClean="0">
                <a:latin typeface="Arial Narrow"/>
                <a:cs typeface="Arial Narrow"/>
              </a:rPr>
              <a:t>Θ</a:t>
            </a:r>
            <a:r>
              <a:rPr lang="es-ES" sz="2400" dirty="0" smtClean="0">
                <a:latin typeface="Arial Narrow"/>
                <a:cs typeface="Arial Narrow"/>
              </a:rPr>
              <a:t>(N)</a:t>
            </a:r>
            <a:endParaRPr lang="es-ES" sz="2400" dirty="0">
              <a:latin typeface="Arial Narrow"/>
              <a:cs typeface="Arial Narrow"/>
            </a:endParaRPr>
          </a:p>
        </p:txBody>
      </p:sp>
      <p:pic>
        <p:nvPicPr>
          <p:cNvPr id="6" name="Imagen 5" descr="IMG_1128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4" t="11407" r="13308"/>
          <a:stretch/>
        </p:blipFill>
        <p:spPr>
          <a:xfrm>
            <a:off x="0" y="2286000"/>
            <a:ext cx="3737160" cy="2988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6488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The short way: The Master Theorem</a:t>
            </a:r>
            <a:endParaRPr lang="en-GB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3129389" y="909901"/>
            <a:ext cx="2748469" cy="461665"/>
          </a:xfrm>
          <a:prstGeom prst="rect">
            <a:avLst/>
          </a:prstGeom>
          <a:solidFill>
            <a:srgbClr val="EEECE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Arial Narrow"/>
                <a:cs typeface="Arial Narrow"/>
              </a:rPr>
              <a:t>T(N)= 2* T(N/2) + </a:t>
            </a:r>
            <a:r>
              <a:rPr lang="es-ES" sz="2400" dirty="0" err="1" smtClean="0">
                <a:latin typeface="Arial Narrow"/>
                <a:cs typeface="Arial Narrow"/>
              </a:rPr>
              <a:t>Θ</a:t>
            </a:r>
            <a:r>
              <a:rPr lang="es-ES" sz="2400" dirty="0" smtClean="0">
                <a:latin typeface="Arial Narrow"/>
                <a:cs typeface="Arial Narrow"/>
              </a:rPr>
              <a:t>(N)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-17640" y="6202660"/>
            <a:ext cx="9161640" cy="58477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3200" i="1" dirty="0" smtClean="0">
                <a:latin typeface="Times New Roman"/>
                <a:cs typeface="Times New Roman"/>
              </a:rPr>
              <a:t>T(n) = </a:t>
            </a:r>
            <a:r>
              <a:rPr lang="es-ES" sz="3200" i="1" dirty="0" err="1" smtClean="0">
                <a:latin typeface="Times New Roman"/>
                <a:cs typeface="Times New Roman"/>
              </a:rPr>
              <a:t>aT</a:t>
            </a:r>
            <a:r>
              <a:rPr lang="es-ES" sz="3200" i="1" dirty="0" smtClean="0">
                <a:latin typeface="Times New Roman"/>
                <a:cs typeface="Times New Roman"/>
              </a:rPr>
              <a:t>(n/b)+ f(n)</a:t>
            </a:r>
          </a:p>
        </p:txBody>
      </p:sp>
    </p:spTree>
    <p:extLst>
      <p:ext uri="{BB962C8B-B14F-4D97-AF65-F5344CB8AC3E}">
        <p14:creationId xmlns:p14="http://schemas.microsoft.com/office/powerpoint/2010/main" val="4082777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The short way: The Master Theorem</a:t>
            </a:r>
            <a:endParaRPr lang="en-GB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3129389" y="909901"/>
            <a:ext cx="2748469" cy="461665"/>
          </a:xfrm>
          <a:prstGeom prst="rect">
            <a:avLst/>
          </a:prstGeom>
          <a:solidFill>
            <a:srgbClr val="EEECE1"/>
          </a:solidFill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Arial Narrow"/>
                <a:cs typeface="Arial Narrow"/>
              </a:rPr>
              <a:t>T(N)= 2* T(N/2) + </a:t>
            </a:r>
            <a:r>
              <a:rPr lang="es-ES" sz="2400" dirty="0" err="1" smtClean="0">
                <a:latin typeface="Arial Narrow"/>
                <a:cs typeface="Arial Narrow"/>
              </a:rPr>
              <a:t>Θ</a:t>
            </a:r>
            <a:r>
              <a:rPr lang="es-ES" sz="2400" dirty="0" smtClean="0">
                <a:latin typeface="Arial Narrow"/>
                <a:cs typeface="Arial Narrow"/>
              </a:rPr>
              <a:t>(N)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17640" y="1457808"/>
            <a:ext cx="784402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Case 1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7640" y="1899008"/>
            <a:ext cx="784402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Case 2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0" y="2331770"/>
            <a:ext cx="784402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Case 3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880228" y="1410144"/>
            <a:ext cx="8504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i="1" dirty="0" smtClean="0">
                <a:latin typeface="Times New Roman"/>
                <a:cs typeface="Times New Roman"/>
              </a:rPr>
              <a:t>f(n)</a:t>
            </a:r>
            <a:r>
              <a:rPr lang="es-ES" sz="2000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&lt;</a:t>
            </a:r>
            <a:r>
              <a:rPr lang="es-ES" sz="2000" i="1" dirty="0" smtClean="0">
                <a:latin typeface="Times New Roman"/>
                <a:cs typeface="Times New Roman"/>
              </a:rPr>
              <a:t> n              </a:t>
            </a:r>
            <a:r>
              <a:rPr lang="es-ES" sz="2000" dirty="0" smtClean="0">
                <a:latin typeface="Times New Roman"/>
                <a:cs typeface="Times New Roman"/>
              </a:rPr>
              <a:t>                               =&gt; T(n)=</a:t>
            </a:r>
            <a:r>
              <a:rPr lang="es-ES" sz="2000" dirty="0" err="1" smtClean="0">
                <a:latin typeface="Times New Roman"/>
                <a:cs typeface="Times New Roman"/>
              </a:rPr>
              <a:t>Θ</a:t>
            </a:r>
            <a:r>
              <a:rPr lang="es-ES" sz="2000" dirty="0" smtClean="0">
                <a:latin typeface="Times New Roman"/>
                <a:cs typeface="Times New Roman"/>
              </a:rPr>
              <a:t>(n        )</a:t>
            </a:r>
            <a:endParaRPr lang="es-ES" sz="2000" i="1" dirty="0" smtClean="0">
              <a:latin typeface="Times New Roman"/>
              <a:cs typeface="Times New Roman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685298" y="1374862"/>
            <a:ext cx="104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 err="1" smtClean="0">
                <a:latin typeface="Times New Roman"/>
                <a:cs typeface="Times New Roman"/>
              </a:rPr>
              <a:t>log</a:t>
            </a:r>
            <a:r>
              <a:rPr lang="es-ES" i="1" baseline="-25000" dirty="0" err="1" smtClean="0">
                <a:latin typeface="Times New Roman"/>
                <a:cs typeface="Times New Roman"/>
              </a:rPr>
              <a:t>b</a:t>
            </a:r>
            <a:r>
              <a:rPr lang="es-ES" i="1" dirty="0" err="1" smtClean="0">
                <a:latin typeface="Times New Roman"/>
                <a:cs typeface="Times New Roman"/>
              </a:rPr>
              <a:t>a</a:t>
            </a:r>
            <a:endParaRPr lang="es-ES" i="1" dirty="0" smtClean="0">
              <a:latin typeface="Times New Roman"/>
              <a:cs typeface="Times New Roman"/>
            </a:endParaRPr>
          </a:p>
        </p:txBody>
      </p:sp>
      <p:grpSp>
        <p:nvGrpSpPr>
          <p:cNvPr id="11" name="Agrupar 10"/>
          <p:cNvGrpSpPr/>
          <p:nvPr/>
        </p:nvGrpSpPr>
        <p:grpSpPr>
          <a:xfrm>
            <a:off x="844948" y="1765961"/>
            <a:ext cx="8316692" cy="801523"/>
            <a:chOff x="1550541" y="2204971"/>
            <a:chExt cx="1938617" cy="801523"/>
          </a:xfrm>
        </p:grpSpPr>
        <p:sp>
          <p:nvSpPr>
            <p:cNvPr id="12" name="CuadroTexto 11"/>
            <p:cNvSpPr txBox="1"/>
            <p:nvPr/>
          </p:nvSpPr>
          <p:spPr>
            <a:xfrm>
              <a:off x="1550541" y="2298608"/>
              <a:ext cx="19386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000" i="1" dirty="0" smtClean="0">
                  <a:latin typeface="Times New Roman"/>
                  <a:cs typeface="Times New Roman"/>
                </a:rPr>
                <a:t>f(n)</a:t>
              </a:r>
              <a:r>
                <a:rPr lang="es-ES" sz="2000" i="1" dirty="0" smtClean="0">
                  <a:solidFill>
                    <a:srgbClr val="FF0000"/>
                  </a:solidFill>
                  <a:latin typeface="Times New Roman"/>
                  <a:cs typeface="Times New Roman"/>
                </a:rPr>
                <a:t>=</a:t>
              </a:r>
              <a:r>
                <a:rPr lang="es-ES" sz="2000" i="1" dirty="0" smtClean="0">
                  <a:latin typeface="Times New Roman"/>
                  <a:cs typeface="Times New Roman"/>
                </a:rPr>
                <a:t> n                                              </a:t>
              </a:r>
              <a:r>
                <a:rPr lang="es-ES" sz="2000" dirty="0" smtClean="0">
                  <a:latin typeface="Times New Roman"/>
                  <a:cs typeface="Times New Roman"/>
                </a:rPr>
                <a:t>=&gt; T(n)=</a:t>
              </a:r>
              <a:r>
                <a:rPr lang="es-ES" sz="2000" dirty="0" err="1" smtClean="0">
                  <a:latin typeface="Times New Roman"/>
                  <a:cs typeface="Times New Roman"/>
                </a:rPr>
                <a:t>Θ</a:t>
              </a:r>
              <a:r>
                <a:rPr lang="es-ES" sz="2000" dirty="0" smtClean="0">
                  <a:latin typeface="Times New Roman"/>
                  <a:cs typeface="Times New Roman"/>
                </a:rPr>
                <a:t>(n          </a:t>
              </a:r>
              <a:r>
                <a:rPr lang="es-ES" sz="2000" dirty="0" err="1" smtClean="0">
                  <a:latin typeface="Times New Roman"/>
                  <a:cs typeface="Times New Roman"/>
                </a:rPr>
                <a:t>lg</a:t>
              </a:r>
              <a:r>
                <a:rPr lang="es-ES" sz="2000" dirty="0" smtClean="0">
                  <a:latin typeface="Times New Roman"/>
                  <a:cs typeface="Times New Roman"/>
                </a:rPr>
                <a:t> n)</a:t>
              </a:r>
              <a:endParaRPr lang="es-ES" sz="2000" i="1" dirty="0" smtClean="0">
                <a:latin typeface="Times New Roman"/>
                <a:cs typeface="Times New Roman"/>
              </a:endParaRPr>
            </a:p>
            <a:p>
              <a:endParaRPr lang="es-ES" sz="2000" i="1" dirty="0" smtClean="0">
                <a:latin typeface="Times New Roman"/>
                <a:cs typeface="Times New Roman"/>
              </a:endParaRPr>
            </a:p>
          </p:txBody>
        </p:sp>
        <p:sp>
          <p:nvSpPr>
            <p:cNvPr id="13" name="CuadroTexto 12"/>
            <p:cNvSpPr txBox="1"/>
            <p:nvPr/>
          </p:nvSpPr>
          <p:spPr>
            <a:xfrm>
              <a:off x="1721755" y="2204971"/>
              <a:ext cx="182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i="1" dirty="0" err="1" smtClean="0">
                  <a:latin typeface="Times New Roman"/>
                  <a:cs typeface="Times New Roman"/>
                </a:rPr>
                <a:t>log</a:t>
              </a:r>
              <a:r>
                <a:rPr lang="es-ES" i="1" baseline="-25000" dirty="0" err="1" smtClean="0">
                  <a:latin typeface="Times New Roman"/>
                  <a:cs typeface="Times New Roman"/>
                </a:rPr>
                <a:t>b</a:t>
              </a:r>
              <a:r>
                <a:rPr lang="es-ES" i="1" dirty="0" err="1" smtClean="0">
                  <a:latin typeface="Times New Roman"/>
                  <a:cs typeface="Times New Roman"/>
                </a:rPr>
                <a:t>a</a:t>
              </a:r>
              <a:endParaRPr lang="es-ES" i="1" dirty="0" smtClean="0">
                <a:latin typeface="Times New Roman"/>
                <a:cs typeface="Times New Roman"/>
              </a:endParaRPr>
            </a:p>
          </p:txBody>
        </p:sp>
      </p:grpSp>
      <p:sp>
        <p:nvSpPr>
          <p:cNvPr id="14" name="CuadroTexto 13"/>
          <p:cNvSpPr txBox="1"/>
          <p:nvPr/>
        </p:nvSpPr>
        <p:spPr>
          <a:xfrm>
            <a:off x="809668" y="2262715"/>
            <a:ext cx="6992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 smtClean="0">
                <a:latin typeface="Times New Roman"/>
                <a:cs typeface="Times New Roman"/>
              </a:rPr>
              <a:t>f(n)</a:t>
            </a:r>
            <a:r>
              <a:rPr lang="es-ES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&gt;</a:t>
            </a:r>
            <a:r>
              <a:rPr lang="es-ES" i="1" dirty="0" smtClean="0">
                <a:latin typeface="Times New Roman"/>
                <a:cs typeface="Times New Roman"/>
              </a:rPr>
              <a:t> n                 </a:t>
            </a:r>
            <a:r>
              <a:rPr lang="es-ES" dirty="0" smtClean="0">
                <a:latin typeface="Times New Roman"/>
                <a:cs typeface="Times New Roman"/>
              </a:rPr>
              <a:t>(</a:t>
            </a:r>
            <a:r>
              <a:rPr lang="es-ES" i="1" dirty="0" smtClean="0">
                <a:latin typeface="Times New Roman"/>
                <a:cs typeface="Times New Roman"/>
              </a:rPr>
              <a:t> </a:t>
            </a:r>
            <a:r>
              <a:rPr lang="es-ES" i="1" dirty="0" err="1" smtClean="0">
                <a:latin typeface="Times New Roman"/>
                <a:cs typeface="Times New Roman"/>
              </a:rPr>
              <a:t>af</a:t>
            </a:r>
            <a:r>
              <a:rPr lang="es-ES" i="1" dirty="0" smtClean="0">
                <a:latin typeface="Times New Roman"/>
                <a:cs typeface="Times New Roman"/>
              </a:rPr>
              <a:t>(n/b)≤ c f(n))        </a:t>
            </a:r>
            <a:r>
              <a:rPr lang="es-ES" sz="2000" i="1" dirty="0" smtClean="0">
                <a:latin typeface="Times New Roman"/>
                <a:cs typeface="Times New Roman"/>
              </a:rPr>
              <a:t>  </a:t>
            </a:r>
            <a:r>
              <a:rPr lang="es-ES" dirty="0" smtClean="0">
                <a:latin typeface="Times New Roman"/>
                <a:cs typeface="Times New Roman"/>
              </a:rPr>
              <a:t>=</a:t>
            </a:r>
            <a:r>
              <a:rPr lang="es-ES" sz="2000" dirty="0">
                <a:latin typeface="Times New Roman"/>
                <a:cs typeface="Times New Roman"/>
              </a:rPr>
              <a:t>&gt; T(n)=</a:t>
            </a:r>
            <a:r>
              <a:rPr lang="es-ES" sz="2000" dirty="0" err="1" smtClean="0">
                <a:latin typeface="Times New Roman"/>
                <a:cs typeface="Times New Roman"/>
              </a:rPr>
              <a:t>Θ</a:t>
            </a:r>
            <a:r>
              <a:rPr lang="es-ES" sz="2000" dirty="0" smtClean="0">
                <a:latin typeface="Times New Roman"/>
                <a:cs typeface="Times New Roman"/>
              </a:rPr>
              <a:t> (f(n))</a:t>
            </a:r>
            <a:endParaRPr lang="es-ES" sz="2000" i="1" dirty="0" smtClean="0">
              <a:latin typeface="Times New Roman"/>
              <a:cs typeface="Times New Roman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1579458" y="2227433"/>
            <a:ext cx="10453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i="1" dirty="0" err="1" smtClean="0">
                <a:latin typeface="Times New Roman"/>
                <a:cs typeface="Times New Roman"/>
              </a:rPr>
              <a:t>log</a:t>
            </a:r>
            <a:r>
              <a:rPr lang="es-ES" sz="1600" i="1" baseline="-25000" dirty="0" err="1" smtClean="0">
                <a:latin typeface="Times New Roman"/>
                <a:cs typeface="Times New Roman"/>
              </a:rPr>
              <a:t>b</a:t>
            </a:r>
            <a:r>
              <a:rPr lang="es-ES" sz="1600" i="1" dirty="0" err="1" smtClean="0">
                <a:latin typeface="Times New Roman"/>
                <a:cs typeface="Times New Roman"/>
              </a:rPr>
              <a:t>a</a:t>
            </a:r>
            <a:endParaRPr lang="es-ES" sz="1600" i="1" dirty="0" smtClean="0">
              <a:latin typeface="Times New Roman"/>
              <a:cs typeface="Times New Roman"/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5811526" y="1374862"/>
            <a:ext cx="759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i="1" dirty="0" err="1">
                <a:latin typeface="Times New Roman"/>
                <a:cs typeface="Times New Roman"/>
              </a:rPr>
              <a:t>log</a:t>
            </a:r>
            <a:r>
              <a:rPr lang="es-ES" i="1" baseline="-25000" dirty="0" err="1">
                <a:latin typeface="Times New Roman"/>
                <a:cs typeface="Times New Roman"/>
              </a:rPr>
              <a:t>b</a:t>
            </a:r>
            <a:r>
              <a:rPr lang="es-ES" i="1" dirty="0" err="1">
                <a:latin typeface="Times New Roman"/>
                <a:cs typeface="Times New Roman"/>
              </a:rPr>
              <a:t>a</a:t>
            </a:r>
            <a:endParaRPr lang="es-ES" i="1" dirty="0">
              <a:latin typeface="Times New Roman"/>
              <a:cs typeface="Times New Roman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5848581" y="1782492"/>
            <a:ext cx="759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i="1" dirty="0" err="1">
                <a:latin typeface="Times New Roman"/>
                <a:cs typeface="Times New Roman"/>
              </a:rPr>
              <a:t>log</a:t>
            </a:r>
            <a:r>
              <a:rPr lang="es-ES" i="1" baseline="-25000" dirty="0" err="1">
                <a:latin typeface="Times New Roman"/>
                <a:cs typeface="Times New Roman"/>
              </a:rPr>
              <a:t>b</a:t>
            </a:r>
            <a:r>
              <a:rPr lang="es-ES" i="1" dirty="0" err="1">
                <a:latin typeface="Times New Roman"/>
                <a:cs typeface="Times New Roman"/>
              </a:rPr>
              <a:t>a</a:t>
            </a:r>
            <a:endParaRPr lang="es-ES" i="1" dirty="0">
              <a:latin typeface="Times New Roman"/>
              <a:cs typeface="Times New Roman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-17640" y="6202660"/>
            <a:ext cx="9161640" cy="58477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3200" i="1" dirty="0" smtClean="0">
                <a:latin typeface="Times New Roman"/>
                <a:cs typeface="Times New Roman"/>
              </a:rPr>
              <a:t>T(n) = </a:t>
            </a:r>
            <a:r>
              <a:rPr lang="es-ES" sz="3200" i="1" dirty="0" err="1" smtClean="0">
                <a:latin typeface="Times New Roman"/>
                <a:cs typeface="Times New Roman"/>
              </a:rPr>
              <a:t>aT</a:t>
            </a:r>
            <a:r>
              <a:rPr lang="es-ES" sz="3200" i="1" dirty="0" smtClean="0">
                <a:latin typeface="Times New Roman"/>
                <a:cs typeface="Times New Roman"/>
              </a:rPr>
              <a:t>(n/b)+ f(n)</a:t>
            </a:r>
          </a:p>
        </p:txBody>
      </p:sp>
    </p:spTree>
    <p:extLst>
      <p:ext uri="{BB962C8B-B14F-4D97-AF65-F5344CB8AC3E}">
        <p14:creationId xmlns:p14="http://schemas.microsoft.com/office/powerpoint/2010/main" val="2872446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-16433" y="212149"/>
            <a:ext cx="9160433" cy="614553"/>
          </a:xfrm>
          <a:solidFill>
            <a:schemeClr val="tx1">
              <a:lumMod val="65000"/>
              <a:lumOff val="35000"/>
            </a:schemeClr>
          </a:solidFill>
          <a:ln>
            <a:noFill/>
          </a:ln>
        </p:spPr>
        <p:txBody>
          <a:bodyPr>
            <a:normAutofit fontScale="90000"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DIN Condensed Bold"/>
                <a:cs typeface="DIN Condensed Bold"/>
              </a:rPr>
              <a:t>The short way: The Master Theorem</a:t>
            </a:r>
            <a:endParaRPr lang="en-GB" dirty="0">
              <a:solidFill>
                <a:schemeClr val="bg1"/>
              </a:solidFill>
              <a:latin typeface="DIN Condensed Bold"/>
              <a:cs typeface="DIN Condensed Bold"/>
            </a:endParaRPr>
          </a:p>
        </p:txBody>
      </p:sp>
      <p:sp>
        <p:nvSpPr>
          <p:cNvPr id="26" name="CuadroTexto 25"/>
          <p:cNvSpPr txBox="1"/>
          <p:nvPr/>
        </p:nvSpPr>
        <p:spPr>
          <a:xfrm>
            <a:off x="3129389" y="909901"/>
            <a:ext cx="2748469" cy="461665"/>
          </a:xfrm>
          <a:prstGeom prst="rect">
            <a:avLst/>
          </a:prstGeom>
          <a:solidFill>
            <a:srgbClr val="EEECE1"/>
          </a:solidFill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Arial Narrow"/>
                <a:cs typeface="Arial Narrow"/>
              </a:rPr>
              <a:t>T(N)= 2* T(N/2) + </a:t>
            </a:r>
            <a:r>
              <a:rPr lang="es-ES" sz="2400" dirty="0" err="1" smtClean="0">
                <a:latin typeface="Arial Narrow"/>
                <a:cs typeface="Arial Narrow"/>
              </a:rPr>
              <a:t>Θ</a:t>
            </a:r>
            <a:r>
              <a:rPr lang="es-ES" sz="2400" dirty="0" smtClean="0">
                <a:latin typeface="Arial Narrow"/>
                <a:cs typeface="Arial Narrow"/>
              </a:rPr>
              <a:t>(N)</a:t>
            </a:r>
            <a:endParaRPr lang="es-ES" sz="2400" dirty="0">
              <a:latin typeface="Arial Narrow"/>
              <a:cs typeface="Arial Narrow"/>
            </a:endParaRPr>
          </a:p>
        </p:txBody>
      </p:sp>
      <p:sp>
        <p:nvSpPr>
          <p:cNvPr id="5" name="CuadroTexto 4"/>
          <p:cNvSpPr txBox="1"/>
          <p:nvPr/>
        </p:nvSpPr>
        <p:spPr>
          <a:xfrm>
            <a:off x="17640" y="1457808"/>
            <a:ext cx="784402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Case 1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6" name="CuadroTexto 5"/>
          <p:cNvSpPr txBox="1"/>
          <p:nvPr/>
        </p:nvSpPr>
        <p:spPr>
          <a:xfrm>
            <a:off x="17640" y="1899008"/>
            <a:ext cx="784402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Case 2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0" y="2331770"/>
            <a:ext cx="784402" cy="36933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bg2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s-ES" dirty="0" smtClean="0">
                <a:latin typeface="Arial Narrow"/>
                <a:cs typeface="Arial Narrow"/>
              </a:rPr>
              <a:t>Case 3</a:t>
            </a:r>
            <a:endParaRPr lang="es-ES" dirty="0">
              <a:latin typeface="Arial Narrow"/>
              <a:cs typeface="Arial Narrow"/>
            </a:endParaRPr>
          </a:p>
        </p:txBody>
      </p:sp>
      <p:sp>
        <p:nvSpPr>
          <p:cNvPr id="9" name="CuadroTexto 8"/>
          <p:cNvSpPr txBox="1"/>
          <p:nvPr/>
        </p:nvSpPr>
        <p:spPr>
          <a:xfrm>
            <a:off x="880228" y="1410144"/>
            <a:ext cx="8504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i="1" dirty="0" smtClean="0">
                <a:latin typeface="Times New Roman"/>
                <a:cs typeface="Times New Roman"/>
              </a:rPr>
              <a:t>f(n)</a:t>
            </a:r>
            <a:r>
              <a:rPr lang="es-ES" sz="2000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&lt;</a:t>
            </a:r>
            <a:r>
              <a:rPr lang="es-ES" sz="2000" i="1" dirty="0" smtClean="0">
                <a:latin typeface="Times New Roman"/>
                <a:cs typeface="Times New Roman"/>
              </a:rPr>
              <a:t> n              </a:t>
            </a:r>
            <a:r>
              <a:rPr lang="es-ES" sz="2000" dirty="0" smtClean="0">
                <a:latin typeface="Times New Roman"/>
                <a:cs typeface="Times New Roman"/>
              </a:rPr>
              <a:t>                               =&gt; T(n)=</a:t>
            </a:r>
            <a:r>
              <a:rPr lang="es-ES" sz="2000" dirty="0" err="1" smtClean="0">
                <a:latin typeface="Times New Roman"/>
                <a:cs typeface="Times New Roman"/>
              </a:rPr>
              <a:t>Θ</a:t>
            </a:r>
            <a:r>
              <a:rPr lang="es-ES" sz="2000" dirty="0" smtClean="0">
                <a:latin typeface="Times New Roman"/>
                <a:cs typeface="Times New Roman"/>
              </a:rPr>
              <a:t>(n        )</a:t>
            </a:r>
            <a:endParaRPr lang="es-ES" sz="2000" i="1" dirty="0" smtClean="0">
              <a:latin typeface="Times New Roman"/>
              <a:cs typeface="Times New Roman"/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1685298" y="1374862"/>
            <a:ext cx="10453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 err="1" smtClean="0">
                <a:latin typeface="Times New Roman"/>
                <a:cs typeface="Times New Roman"/>
              </a:rPr>
              <a:t>log</a:t>
            </a:r>
            <a:r>
              <a:rPr lang="es-ES" i="1" baseline="-25000" dirty="0" err="1" smtClean="0">
                <a:latin typeface="Times New Roman"/>
                <a:cs typeface="Times New Roman"/>
              </a:rPr>
              <a:t>b</a:t>
            </a:r>
            <a:r>
              <a:rPr lang="es-ES" i="1" dirty="0" err="1" smtClean="0">
                <a:latin typeface="Times New Roman"/>
                <a:cs typeface="Times New Roman"/>
              </a:rPr>
              <a:t>a</a:t>
            </a:r>
            <a:endParaRPr lang="es-ES" i="1" dirty="0" smtClean="0">
              <a:latin typeface="Times New Roman"/>
              <a:cs typeface="Times New Roman"/>
            </a:endParaRPr>
          </a:p>
        </p:txBody>
      </p:sp>
      <p:grpSp>
        <p:nvGrpSpPr>
          <p:cNvPr id="11" name="Agrupar 10"/>
          <p:cNvGrpSpPr/>
          <p:nvPr/>
        </p:nvGrpSpPr>
        <p:grpSpPr>
          <a:xfrm>
            <a:off x="844948" y="1765961"/>
            <a:ext cx="8316692" cy="801523"/>
            <a:chOff x="1550541" y="2204971"/>
            <a:chExt cx="1938617" cy="801523"/>
          </a:xfrm>
        </p:grpSpPr>
        <p:sp>
          <p:nvSpPr>
            <p:cNvPr id="12" name="CuadroTexto 11"/>
            <p:cNvSpPr txBox="1"/>
            <p:nvPr/>
          </p:nvSpPr>
          <p:spPr>
            <a:xfrm>
              <a:off x="1550541" y="2298608"/>
              <a:ext cx="1938617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sz="2000" i="1" dirty="0" smtClean="0">
                  <a:latin typeface="Times New Roman"/>
                  <a:cs typeface="Times New Roman"/>
                </a:rPr>
                <a:t>f(n)</a:t>
              </a:r>
              <a:r>
                <a:rPr lang="es-ES" sz="2000" i="1" dirty="0" smtClean="0">
                  <a:solidFill>
                    <a:srgbClr val="FF0000"/>
                  </a:solidFill>
                  <a:latin typeface="Times New Roman"/>
                  <a:cs typeface="Times New Roman"/>
                </a:rPr>
                <a:t>=</a:t>
              </a:r>
              <a:r>
                <a:rPr lang="es-ES" sz="2000" i="1" dirty="0" smtClean="0">
                  <a:latin typeface="Times New Roman"/>
                  <a:cs typeface="Times New Roman"/>
                </a:rPr>
                <a:t> n                                              </a:t>
              </a:r>
              <a:r>
                <a:rPr lang="es-ES" sz="2000" dirty="0" smtClean="0">
                  <a:latin typeface="Times New Roman"/>
                  <a:cs typeface="Times New Roman"/>
                </a:rPr>
                <a:t>=&gt; T(n)=</a:t>
              </a:r>
              <a:r>
                <a:rPr lang="es-ES" sz="2000" dirty="0" err="1" smtClean="0">
                  <a:latin typeface="Times New Roman"/>
                  <a:cs typeface="Times New Roman"/>
                </a:rPr>
                <a:t>Θ</a:t>
              </a:r>
              <a:r>
                <a:rPr lang="es-ES" sz="2000" dirty="0" smtClean="0">
                  <a:latin typeface="Times New Roman"/>
                  <a:cs typeface="Times New Roman"/>
                </a:rPr>
                <a:t>(n          </a:t>
              </a:r>
              <a:r>
                <a:rPr lang="es-ES" sz="2000" dirty="0" err="1" smtClean="0">
                  <a:latin typeface="Times New Roman"/>
                  <a:cs typeface="Times New Roman"/>
                </a:rPr>
                <a:t>lg</a:t>
              </a:r>
              <a:r>
                <a:rPr lang="es-ES" sz="2000" dirty="0" smtClean="0">
                  <a:latin typeface="Times New Roman"/>
                  <a:cs typeface="Times New Roman"/>
                </a:rPr>
                <a:t> n)</a:t>
              </a:r>
              <a:endParaRPr lang="es-ES" sz="2000" i="1" dirty="0" smtClean="0">
                <a:latin typeface="Times New Roman"/>
                <a:cs typeface="Times New Roman"/>
              </a:endParaRPr>
            </a:p>
            <a:p>
              <a:endParaRPr lang="es-ES" sz="2000" i="1" dirty="0" smtClean="0">
                <a:latin typeface="Times New Roman"/>
                <a:cs typeface="Times New Roman"/>
              </a:endParaRPr>
            </a:p>
          </p:txBody>
        </p:sp>
        <p:sp>
          <p:nvSpPr>
            <p:cNvPr id="13" name="CuadroTexto 12"/>
            <p:cNvSpPr txBox="1"/>
            <p:nvPr/>
          </p:nvSpPr>
          <p:spPr>
            <a:xfrm>
              <a:off x="1721755" y="2204971"/>
              <a:ext cx="182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ES" i="1" dirty="0" err="1" smtClean="0">
                  <a:latin typeface="Times New Roman"/>
                  <a:cs typeface="Times New Roman"/>
                </a:rPr>
                <a:t>log</a:t>
              </a:r>
              <a:r>
                <a:rPr lang="es-ES" i="1" baseline="-25000" dirty="0" err="1" smtClean="0">
                  <a:latin typeface="Times New Roman"/>
                  <a:cs typeface="Times New Roman"/>
                </a:rPr>
                <a:t>b</a:t>
              </a:r>
              <a:r>
                <a:rPr lang="es-ES" i="1" dirty="0" err="1" smtClean="0">
                  <a:latin typeface="Times New Roman"/>
                  <a:cs typeface="Times New Roman"/>
                </a:rPr>
                <a:t>a</a:t>
              </a:r>
              <a:endParaRPr lang="es-ES" i="1" dirty="0" smtClean="0">
                <a:latin typeface="Times New Roman"/>
                <a:cs typeface="Times New Roman"/>
              </a:endParaRPr>
            </a:p>
          </p:txBody>
        </p:sp>
      </p:grpSp>
      <p:sp>
        <p:nvSpPr>
          <p:cNvPr id="14" name="CuadroTexto 13"/>
          <p:cNvSpPr txBox="1"/>
          <p:nvPr/>
        </p:nvSpPr>
        <p:spPr>
          <a:xfrm>
            <a:off x="809668" y="2262715"/>
            <a:ext cx="69925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i="1" dirty="0" smtClean="0">
                <a:latin typeface="Times New Roman"/>
                <a:cs typeface="Times New Roman"/>
              </a:rPr>
              <a:t>f(n)</a:t>
            </a:r>
            <a:r>
              <a:rPr lang="es-ES" i="1" dirty="0" smtClean="0">
                <a:solidFill>
                  <a:srgbClr val="FF0000"/>
                </a:solidFill>
                <a:latin typeface="Times New Roman"/>
                <a:cs typeface="Times New Roman"/>
              </a:rPr>
              <a:t>&gt;</a:t>
            </a:r>
            <a:r>
              <a:rPr lang="es-ES" i="1" dirty="0" smtClean="0">
                <a:latin typeface="Times New Roman"/>
                <a:cs typeface="Times New Roman"/>
              </a:rPr>
              <a:t> n                 </a:t>
            </a:r>
            <a:r>
              <a:rPr lang="es-ES" dirty="0" smtClean="0">
                <a:latin typeface="Times New Roman"/>
                <a:cs typeface="Times New Roman"/>
              </a:rPr>
              <a:t>(</a:t>
            </a:r>
            <a:r>
              <a:rPr lang="es-ES" i="1" dirty="0" smtClean="0">
                <a:latin typeface="Times New Roman"/>
                <a:cs typeface="Times New Roman"/>
              </a:rPr>
              <a:t> </a:t>
            </a:r>
            <a:r>
              <a:rPr lang="es-ES" i="1" dirty="0" err="1" smtClean="0">
                <a:latin typeface="Times New Roman"/>
                <a:cs typeface="Times New Roman"/>
              </a:rPr>
              <a:t>af</a:t>
            </a:r>
            <a:r>
              <a:rPr lang="es-ES" i="1" dirty="0" smtClean="0">
                <a:latin typeface="Times New Roman"/>
                <a:cs typeface="Times New Roman"/>
              </a:rPr>
              <a:t>(n/b)≤ c f(n))        </a:t>
            </a:r>
            <a:r>
              <a:rPr lang="es-ES" sz="2000" i="1" dirty="0" smtClean="0">
                <a:latin typeface="Times New Roman"/>
                <a:cs typeface="Times New Roman"/>
              </a:rPr>
              <a:t>  </a:t>
            </a:r>
            <a:r>
              <a:rPr lang="es-ES" dirty="0" smtClean="0">
                <a:latin typeface="Times New Roman"/>
                <a:cs typeface="Times New Roman"/>
              </a:rPr>
              <a:t>=</a:t>
            </a:r>
            <a:r>
              <a:rPr lang="es-ES" sz="2000" dirty="0">
                <a:latin typeface="Times New Roman"/>
                <a:cs typeface="Times New Roman"/>
              </a:rPr>
              <a:t>&gt; T(n)=</a:t>
            </a:r>
            <a:r>
              <a:rPr lang="es-ES" sz="2000" dirty="0" err="1" smtClean="0">
                <a:latin typeface="Times New Roman"/>
                <a:cs typeface="Times New Roman"/>
              </a:rPr>
              <a:t>Θ</a:t>
            </a:r>
            <a:r>
              <a:rPr lang="es-ES" sz="2000" dirty="0" smtClean="0">
                <a:latin typeface="Times New Roman"/>
                <a:cs typeface="Times New Roman"/>
              </a:rPr>
              <a:t> (f(n))</a:t>
            </a:r>
            <a:endParaRPr lang="es-ES" sz="2000" i="1" dirty="0" smtClean="0">
              <a:latin typeface="Times New Roman"/>
              <a:cs typeface="Times New Roman"/>
            </a:endParaRPr>
          </a:p>
        </p:txBody>
      </p:sp>
      <p:sp>
        <p:nvSpPr>
          <p:cNvPr id="15" name="CuadroTexto 14"/>
          <p:cNvSpPr txBox="1"/>
          <p:nvPr/>
        </p:nvSpPr>
        <p:spPr>
          <a:xfrm>
            <a:off x="1579458" y="2227433"/>
            <a:ext cx="104534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i="1" dirty="0" err="1" smtClean="0">
                <a:latin typeface="Times New Roman"/>
                <a:cs typeface="Times New Roman"/>
              </a:rPr>
              <a:t>log</a:t>
            </a:r>
            <a:r>
              <a:rPr lang="es-ES" sz="1600" i="1" baseline="-25000" dirty="0" err="1" smtClean="0">
                <a:latin typeface="Times New Roman"/>
                <a:cs typeface="Times New Roman"/>
              </a:rPr>
              <a:t>b</a:t>
            </a:r>
            <a:r>
              <a:rPr lang="es-ES" sz="1600" i="1" dirty="0" err="1" smtClean="0">
                <a:latin typeface="Times New Roman"/>
                <a:cs typeface="Times New Roman"/>
              </a:rPr>
              <a:t>a</a:t>
            </a:r>
            <a:endParaRPr lang="es-ES" sz="1600" i="1" dirty="0" smtClean="0">
              <a:latin typeface="Times New Roman"/>
              <a:cs typeface="Times New Roman"/>
            </a:endParaRPr>
          </a:p>
        </p:txBody>
      </p:sp>
      <p:sp>
        <p:nvSpPr>
          <p:cNvPr id="16" name="Rectángulo 15"/>
          <p:cNvSpPr/>
          <p:nvPr/>
        </p:nvSpPr>
        <p:spPr>
          <a:xfrm>
            <a:off x="5811526" y="1374862"/>
            <a:ext cx="759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i="1" dirty="0" err="1">
                <a:latin typeface="Times New Roman"/>
                <a:cs typeface="Times New Roman"/>
              </a:rPr>
              <a:t>log</a:t>
            </a:r>
            <a:r>
              <a:rPr lang="es-ES" i="1" baseline="-25000" dirty="0" err="1">
                <a:latin typeface="Times New Roman"/>
                <a:cs typeface="Times New Roman"/>
              </a:rPr>
              <a:t>b</a:t>
            </a:r>
            <a:r>
              <a:rPr lang="es-ES" i="1" dirty="0" err="1">
                <a:latin typeface="Times New Roman"/>
                <a:cs typeface="Times New Roman"/>
              </a:rPr>
              <a:t>a</a:t>
            </a:r>
            <a:endParaRPr lang="es-ES" i="1" dirty="0">
              <a:latin typeface="Times New Roman"/>
              <a:cs typeface="Times New Roman"/>
            </a:endParaRPr>
          </a:p>
        </p:txBody>
      </p:sp>
      <p:sp>
        <p:nvSpPr>
          <p:cNvPr id="17" name="Rectángulo 16"/>
          <p:cNvSpPr/>
          <p:nvPr/>
        </p:nvSpPr>
        <p:spPr>
          <a:xfrm>
            <a:off x="5848581" y="1782492"/>
            <a:ext cx="7598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i="1" dirty="0" err="1">
                <a:latin typeface="Times New Roman"/>
                <a:cs typeface="Times New Roman"/>
              </a:rPr>
              <a:t>log</a:t>
            </a:r>
            <a:r>
              <a:rPr lang="es-ES" i="1" baseline="-25000" dirty="0" err="1">
                <a:latin typeface="Times New Roman"/>
                <a:cs typeface="Times New Roman"/>
              </a:rPr>
              <a:t>b</a:t>
            </a:r>
            <a:r>
              <a:rPr lang="es-ES" i="1" dirty="0" err="1">
                <a:latin typeface="Times New Roman"/>
                <a:cs typeface="Times New Roman"/>
              </a:rPr>
              <a:t>a</a:t>
            </a:r>
            <a:endParaRPr lang="es-ES" i="1" dirty="0">
              <a:latin typeface="Times New Roman"/>
              <a:cs typeface="Times New Roman"/>
            </a:endParaRPr>
          </a:p>
        </p:txBody>
      </p:sp>
      <p:sp>
        <p:nvSpPr>
          <p:cNvPr id="18" name="CuadroTexto 17"/>
          <p:cNvSpPr txBox="1"/>
          <p:nvPr/>
        </p:nvSpPr>
        <p:spPr>
          <a:xfrm>
            <a:off x="-17640" y="6202660"/>
            <a:ext cx="9161640" cy="58477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s-ES" sz="3200" i="1" dirty="0" smtClean="0">
                <a:latin typeface="Times New Roman"/>
                <a:cs typeface="Times New Roman"/>
              </a:rPr>
              <a:t>T(n) = </a:t>
            </a:r>
            <a:r>
              <a:rPr lang="es-ES" sz="3200" i="1" dirty="0" err="1" smtClean="0">
                <a:latin typeface="Times New Roman"/>
                <a:cs typeface="Times New Roman"/>
              </a:rPr>
              <a:t>aT</a:t>
            </a:r>
            <a:r>
              <a:rPr lang="es-ES" sz="3200" i="1" dirty="0" smtClean="0">
                <a:latin typeface="Times New Roman"/>
                <a:cs typeface="Times New Roman"/>
              </a:rPr>
              <a:t>(n/b)+ f(n)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-17640" y="3264105"/>
            <a:ext cx="91616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i="1" dirty="0">
                <a:latin typeface="Times New Roman"/>
                <a:cs typeface="Times New Roman"/>
              </a:rPr>
              <a:t>a</a:t>
            </a:r>
            <a:r>
              <a:rPr lang="es-ES" sz="2800" i="1" dirty="0" smtClean="0">
                <a:latin typeface="Times New Roman"/>
                <a:cs typeface="Times New Roman"/>
              </a:rPr>
              <a:t>=2</a:t>
            </a:r>
            <a:endParaRPr lang="es-ES" sz="2800" i="1" dirty="0" smtClean="0">
              <a:latin typeface="Times New Roman"/>
              <a:cs typeface="Times New Roman"/>
            </a:endParaRPr>
          </a:p>
          <a:p>
            <a:r>
              <a:rPr lang="es-ES" sz="2800" i="1" dirty="0">
                <a:latin typeface="Times New Roman"/>
                <a:cs typeface="Times New Roman"/>
              </a:rPr>
              <a:t>b</a:t>
            </a:r>
            <a:r>
              <a:rPr lang="es-ES" sz="2800" i="1" dirty="0" smtClean="0">
                <a:latin typeface="Times New Roman"/>
                <a:cs typeface="Times New Roman"/>
              </a:rPr>
              <a:t>=2</a:t>
            </a:r>
            <a:endParaRPr lang="es-ES" sz="2800" i="1" dirty="0" smtClean="0">
              <a:latin typeface="Times New Roman"/>
              <a:cs typeface="Times New Roman"/>
            </a:endParaRPr>
          </a:p>
        </p:txBody>
      </p:sp>
      <p:sp>
        <p:nvSpPr>
          <p:cNvPr id="20" name="Cerrar llave 19"/>
          <p:cNvSpPr/>
          <p:nvPr/>
        </p:nvSpPr>
        <p:spPr>
          <a:xfrm>
            <a:off x="1093661" y="3316538"/>
            <a:ext cx="291757" cy="901297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1" name="CuadroTexto 20"/>
          <p:cNvSpPr txBox="1"/>
          <p:nvPr/>
        </p:nvSpPr>
        <p:spPr>
          <a:xfrm>
            <a:off x="1350138" y="3492948"/>
            <a:ext cx="2046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i="1" dirty="0" err="1">
                <a:latin typeface="Times New Roman"/>
                <a:cs typeface="Times New Roman"/>
              </a:rPr>
              <a:t>l</a:t>
            </a:r>
            <a:r>
              <a:rPr lang="es-ES" sz="2800" i="1" dirty="0" err="1" smtClean="0">
                <a:latin typeface="Times New Roman"/>
                <a:cs typeface="Times New Roman"/>
              </a:rPr>
              <a:t>og</a:t>
            </a:r>
            <a:r>
              <a:rPr lang="es-ES" sz="2800" i="1" baseline="-25000" dirty="0" err="1" smtClean="0">
                <a:latin typeface="Times New Roman"/>
                <a:cs typeface="Times New Roman"/>
              </a:rPr>
              <a:t>b</a:t>
            </a:r>
            <a:r>
              <a:rPr lang="es-ES" sz="2800" i="1" dirty="0" err="1" smtClean="0">
                <a:latin typeface="Times New Roman"/>
                <a:cs typeface="Times New Roman"/>
              </a:rPr>
              <a:t>a</a:t>
            </a:r>
            <a:r>
              <a:rPr lang="es-ES" sz="2800" i="1" dirty="0" smtClean="0">
                <a:latin typeface="Times New Roman"/>
                <a:cs typeface="Times New Roman"/>
              </a:rPr>
              <a:t>=1</a:t>
            </a:r>
            <a:endParaRPr lang="es-ES" sz="2800" i="1" dirty="0" smtClean="0">
              <a:latin typeface="Times New Roman"/>
              <a:cs typeface="Times New Roman"/>
            </a:endParaRPr>
          </a:p>
        </p:txBody>
      </p:sp>
      <p:sp>
        <p:nvSpPr>
          <p:cNvPr id="22" name="CuadroTexto 21"/>
          <p:cNvSpPr txBox="1"/>
          <p:nvPr/>
        </p:nvSpPr>
        <p:spPr>
          <a:xfrm>
            <a:off x="1632378" y="4577324"/>
            <a:ext cx="17639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i="1" dirty="0">
                <a:latin typeface="Times New Roman"/>
                <a:cs typeface="Times New Roman"/>
              </a:rPr>
              <a:t>f</a:t>
            </a:r>
            <a:r>
              <a:rPr lang="es-ES" sz="2800" i="1" dirty="0" smtClean="0">
                <a:latin typeface="Times New Roman"/>
                <a:cs typeface="Times New Roman"/>
              </a:rPr>
              <a:t>(n)</a:t>
            </a:r>
            <a:r>
              <a:rPr lang="es-ES" sz="2800" i="1" dirty="0" smtClean="0">
                <a:latin typeface="Times New Roman"/>
                <a:cs typeface="Times New Roman"/>
              </a:rPr>
              <a:t>=n=n</a:t>
            </a:r>
            <a:r>
              <a:rPr lang="es-ES" sz="2800" i="1" baseline="30000" dirty="0">
                <a:latin typeface="Times New Roman"/>
                <a:cs typeface="Times New Roman"/>
              </a:rPr>
              <a:t>1</a:t>
            </a:r>
            <a:endParaRPr lang="es-ES" sz="2800" i="1" baseline="30000" dirty="0" smtClean="0">
              <a:latin typeface="Times New Roman"/>
              <a:cs typeface="Times New Roman"/>
            </a:endParaRPr>
          </a:p>
        </p:txBody>
      </p:sp>
      <p:cxnSp>
        <p:nvCxnSpPr>
          <p:cNvPr id="23" name="Conector recto de flecha 22"/>
          <p:cNvCxnSpPr/>
          <p:nvPr/>
        </p:nvCxnSpPr>
        <p:spPr>
          <a:xfrm>
            <a:off x="3396348" y="4016168"/>
            <a:ext cx="564471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/>
          <p:nvPr/>
        </p:nvCxnSpPr>
        <p:spPr>
          <a:xfrm>
            <a:off x="3396348" y="5844478"/>
            <a:ext cx="564471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/>
          <p:nvPr/>
        </p:nvCxnSpPr>
        <p:spPr>
          <a:xfrm>
            <a:off x="3396348" y="4891857"/>
            <a:ext cx="564471" cy="0"/>
          </a:xfrm>
          <a:prstGeom prst="straightConnector1">
            <a:avLst/>
          </a:prstGeom>
          <a:ln>
            <a:solidFill>
              <a:schemeClr val="bg2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/>
          <p:cNvCxnSpPr/>
          <p:nvPr/>
        </p:nvCxnSpPr>
        <p:spPr>
          <a:xfrm>
            <a:off x="3396348" y="4016168"/>
            <a:ext cx="0" cy="1828310"/>
          </a:xfrm>
          <a:prstGeom prst="line">
            <a:avLst/>
          </a:prstGeom>
          <a:ln>
            <a:solidFill>
              <a:srgbClr val="948A54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CuadroTexto 27"/>
          <p:cNvSpPr txBox="1"/>
          <p:nvPr/>
        </p:nvSpPr>
        <p:spPr>
          <a:xfrm>
            <a:off x="3969380" y="3746666"/>
            <a:ext cx="8795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Times New Roman"/>
                <a:cs typeface="Times New Roman"/>
              </a:rPr>
              <a:t>&lt; </a:t>
            </a:r>
            <a:r>
              <a:rPr lang="es-ES" sz="2400" dirty="0" smtClean="0">
                <a:latin typeface="Times New Roman"/>
                <a:cs typeface="Times New Roman"/>
              </a:rPr>
              <a:t>n</a:t>
            </a:r>
            <a:r>
              <a:rPr lang="es-ES" sz="2400" baseline="30000" dirty="0">
                <a:latin typeface="Times New Roman"/>
                <a:cs typeface="Times New Roman"/>
              </a:rPr>
              <a:t>1</a:t>
            </a:r>
            <a:r>
              <a:rPr lang="es-ES" sz="2400" baseline="30000" dirty="0" smtClean="0">
                <a:latin typeface="Times New Roman"/>
                <a:cs typeface="Times New Roman"/>
              </a:rPr>
              <a:t> </a:t>
            </a:r>
            <a:r>
              <a:rPr lang="es-ES" sz="2400" dirty="0" smtClean="0">
                <a:latin typeface="Times New Roman"/>
                <a:cs typeface="Times New Roman"/>
              </a:rPr>
              <a:t>? </a:t>
            </a:r>
            <a:endParaRPr lang="es-ES" sz="2400" dirty="0">
              <a:latin typeface="Times New Roman"/>
              <a:cs typeface="Times New Roman"/>
            </a:endParaRPr>
          </a:p>
        </p:txBody>
      </p:sp>
      <p:sp>
        <p:nvSpPr>
          <p:cNvPr id="29" name="CuadroTexto 28"/>
          <p:cNvSpPr txBox="1"/>
          <p:nvPr/>
        </p:nvSpPr>
        <p:spPr>
          <a:xfrm>
            <a:off x="3969380" y="4577324"/>
            <a:ext cx="8795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>
                <a:latin typeface="Times New Roman"/>
                <a:cs typeface="Times New Roman"/>
              </a:rPr>
              <a:t>=</a:t>
            </a:r>
            <a:r>
              <a:rPr lang="es-ES" sz="2400" dirty="0" smtClean="0">
                <a:latin typeface="Times New Roman"/>
                <a:cs typeface="Times New Roman"/>
              </a:rPr>
              <a:t> </a:t>
            </a:r>
            <a:r>
              <a:rPr lang="es-ES" sz="2400" dirty="0" smtClean="0">
                <a:latin typeface="Times New Roman"/>
                <a:cs typeface="Times New Roman"/>
              </a:rPr>
              <a:t>n</a:t>
            </a:r>
            <a:r>
              <a:rPr lang="es-ES" sz="2400" baseline="30000" dirty="0">
                <a:latin typeface="Times New Roman"/>
                <a:cs typeface="Times New Roman"/>
              </a:rPr>
              <a:t>1</a:t>
            </a:r>
            <a:r>
              <a:rPr lang="es-ES" sz="2400" baseline="30000" dirty="0" smtClean="0">
                <a:latin typeface="Times New Roman"/>
                <a:cs typeface="Times New Roman"/>
              </a:rPr>
              <a:t> </a:t>
            </a:r>
            <a:r>
              <a:rPr lang="es-ES" sz="2400" dirty="0" smtClean="0">
                <a:latin typeface="Times New Roman"/>
                <a:cs typeface="Times New Roman"/>
              </a:rPr>
              <a:t>? </a:t>
            </a:r>
            <a:endParaRPr lang="es-ES" sz="2400" dirty="0">
              <a:latin typeface="Times New Roman"/>
              <a:cs typeface="Times New Roman"/>
            </a:endParaRPr>
          </a:p>
        </p:txBody>
      </p:sp>
      <p:sp>
        <p:nvSpPr>
          <p:cNvPr id="30" name="CuadroTexto 29"/>
          <p:cNvSpPr txBox="1"/>
          <p:nvPr/>
        </p:nvSpPr>
        <p:spPr>
          <a:xfrm>
            <a:off x="3987020" y="5578363"/>
            <a:ext cx="8795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400" dirty="0" smtClean="0">
                <a:latin typeface="Times New Roman"/>
                <a:cs typeface="Times New Roman"/>
              </a:rPr>
              <a:t>&gt; </a:t>
            </a:r>
            <a:r>
              <a:rPr lang="es-ES" sz="2400" dirty="0" smtClean="0">
                <a:latin typeface="Times New Roman"/>
                <a:cs typeface="Times New Roman"/>
              </a:rPr>
              <a:t>n</a:t>
            </a:r>
            <a:r>
              <a:rPr lang="es-ES" sz="2400" baseline="30000" dirty="0">
                <a:latin typeface="Times New Roman"/>
                <a:cs typeface="Times New Roman"/>
              </a:rPr>
              <a:t>1</a:t>
            </a:r>
            <a:r>
              <a:rPr lang="es-ES" sz="2400" baseline="30000" dirty="0" smtClean="0">
                <a:latin typeface="Times New Roman"/>
                <a:cs typeface="Times New Roman"/>
              </a:rPr>
              <a:t> </a:t>
            </a:r>
            <a:r>
              <a:rPr lang="es-ES" sz="2400" dirty="0" smtClean="0">
                <a:latin typeface="Times New Roman"/>
                <a:cs typeface="Times New Roman"/>
              </a:rPr>
              <a:t>? </a:t>
            </a:r>
            <a:endParaRPr lang="es-ES" sz="2400" dirty="0">
              <a:latin typeface="Times New Roman"/>
              <a:cs typeface="Times New Roman"/>
            </a:endParaRPr>
          </a:p>
        </p:txBody>
      </p:sp>
      <p:sp>
        <p:nvSpPr>
          <p:cNvPr id="31" name="CuadroTexto 30"/>
          <p:cNvSpPr txBox="1"/>
          <p:nvPr/>
        </p:nvSpPr>
        <p:spPr>
          <a:xfrm>
            <a:off x="5532519" y="4589699"/>
            <a:ext cx="307466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2000" dirty="0" smtClean="0">
                <a:solidFill>
                  <a:schemeClr val="bg2">
                    <a:lumMod val="50000"/>
                  </a:schemeClr>
                </a:solidFill>
              </a:rPr>
              <a:t>Yes, </a:t>
            </a:r>
            <a:r>
              <a:rPr lang="es-ES" sz="2000" dirty="0" smtClean="0">
                <a:solidFill>
                  <a:schemeClr val="bg2">
                    <a:lumMod val="50000"/>
                  </a:schemeClr>
                </a:solidFill>
              </a:rPr>
              <a:t>n</a:t>
            </a:r>
            <a:r>
              <a:rPr lang="es-ES" sz="2000" baseline="30000" dirty="0">
                <a:solidFill>
                  <a:schemeClr val="bg2">
                    <a:lumMod val="50000"/>
                  </a:schemeClr>
                </a:solidFill>
              </a:rPr>
              <a:t>1</a:t>
            </a:r>
            <a:r>
              <a:rPr lang="es-ES" sz="20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sz="2000" dirty="0" err="1" smtClean="0">
                <a:solidFill>
                  <a:schemeClr val="bg2">
                    <a:lumMod val="50000"/>
                  </a:schemeClr>
                </a:solidFill>
              </a:rPr>
              <a:t>is</a:t>
            </a:r>
            <a:r>
              <a:rPr lang="es-ES" sz="20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sz="2000" dirty="0" err="1" smtClean="0">
                <a:solidFill>
                  <a:schemeClr val="bg2">
                    <a:lumMod val="50000"/>
                  </a:schemeClr>
                </a:solidFill>
              </a:rPr>
              <a:t>exactly</a:t>
            </a:r>
            <a:r>
              <a:rPr lang="es-ES" sz="20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sz="2000" dirty="0" err="1" smtClean="0">
                <a:solidFill>
                  <a:schemeClr val="bg2">
                    <a:lumMod val="50000"/>
                  </a:schemeClr>
                </a:solidFill>
              </a:rPr>
              <a:t>equal</a:t>
            </a:r>
            <a:r>
              <a:rPr lang="es-ES" sz="20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sz="2000" dirty="0" err="1" smtClean="0">
                <a:solidFill>
                  <a:schemeClr val="bg2">
                    <a:lumMod val="50000"/>
                  </a:schemeClr>
                </a:solidFill>
              </a:rPr>
              <a:t>to</a:t>
            </a:r>
            <a:r>
              <a:rPr lang="es-ES" sz="20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s-ES" sz="2000" dirty="0" smtClean="0">
                <a:solidFill>
                  <a:schemeClr val="bg2">
                    <a:lumMod val="50000"/>
                  </a:schemeClr>
                </a:solidFill>
                <a:latin typeface="Times New Roman"/>
                <a:cs typeface="Times New Roman"/>
              </a:rPr>
              <a:t>n</a:t>
            </a:r>
            <a:r>
              <a:rPr lang="es-ES" sz="2000" baseline="30000" dirty="0">
                <a:solidFill>
                  <a:schemeClr val="bg2">
                    <a:lumMod val="50000"/>
                  </a:schemeClr>
                </a:solidFill>
                <a:latin typeface="Times New Roman"/>
                <a:cs typeface="Times New Roman"/>
              </a:rPr>
              <a:t>1</a:t>
            </a:r>
            <a:r>
              <a:rPr lang="es-ES" sz="2000" dirty="0" smtClean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es-ES" sz="20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0300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9525" cmpd="sng">
          <a:solidFill>
            <a:srgbClr val="FF0000"/>
          </a:solidFill>
          <a:headEnd type="none"/>
          <a:tailEnd type="arrow"/>
        </a:ln>
      </a:spPr>
      <a:bodyPr rtlCol="0" anchor="ctr"/>
      <a:lstStyle>
        <a:defPPr algn="ctr">
          <a:defRPr/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23229</TotalTime>
  <Words>668</Words>
  <Application>Microsoft Macintosh PowerPoint</Application>
  <PresentationFormat>Presentación en pantalla (4:3)</PresentationFormat>
  <Paragraphs>96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de Office</vt:lpstr>
      <vt:lpstr>Mergesort Complexity</vt:lpstr>
      <vt:lpstr>Mergesort</vt:lpstr>
      <vt:lpstr>Mergesort</vt:lpstr>
      <vt:lpstr>The long way: Recursion Tree</vt:lpstr>
      <vt:lpstr>The long way: Recursion Tree</vt:lpstr>
      <vt:lpstr>The long way: Recursion Tree</vt:lpstr>
      <vt:lpstr>The short way: The Master Theorem</vt:lpstr>
      <vt:lpstr>The short way: The Master Theorem</vt:lpstr>
      <vt:lpstr>The short way: The Master Theorem</vt:lpstr>
      <vt:lpstr>The short way: The Master Theorem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13</dc:title>
  <dc:creator>Alejandra Beghelli</dc:creator>
  <cp:lastModifiedBy>Alejandra Beghelli</cp:lastModifiedBy>
  <cp:revision>737</cp:revision>
  <dcterms:created xsi:type="dcterms:W3CDTF">2019-01-22T13:16:07Z</dcterms:created>
  <dcterms:modified xsi:type="dcterms:W3CDTF">2019-05-08T18:28:21Z</dcterms:modified>
</cp:coreProperties>
</file>

<file path=docProps/thumbnail.jpeg>
</file>